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9" r:id="rId2"/>
    <p:sldId id="371" r:id="rId3"/>
    <p:sldId id="374" r:id="rId4"/>
    <p:sldId id="322" r:id="rId5"/>
    <p:sldId id="375" r:id="rId6"/>
    <p:sldId id="360" r:id="rId7"/>
    <p:sldId id="367" r:id="rId8"/>
    <p:sldId id="382" r:id="rId9"/>
    <p:sldId id="376" r:id="rId10"/>
    <p:sldId id="372" r:id="rId11"/>
    <p:sldId id="373" r:id="rId12"/>
    <p:sldId id="330" r:id="rId13"/>
    <p:sldId id="383" r:id="rId14"/>
    <p:sldId id="384" r:id="rId15"/>
    <p:sldId id="284" r:id="rId16"/>
    <p:sldId id="285" r:id="rId17"/>
    <p:sldId id="286" r:id="rId18"/>
    <p:sldId id="258" r:id="rId19"/>
    <p:sldId id="260" r:id="rId20"/>
    <p:sldId id="281" r:id="rId21"/>
    <p:sldId id="282" r:id="rId22"/>
    <p:sldId id="368" r:id="rId23"/>
    <p:sldId id="377" r:id="rId24"/>
    <p:sldId id="328" r:id="rId25"/>
    <p:sldId id="378" r:id="rId26"/>
    <p:sldId id="366" r:id="rId27"/>
    <p:sldId id="386" r:id="rId28"/>
    <p:sldId id="331" r:id="rId29"/>
    <p:sldId id="387" r:id="rId30"/>
    <p:sldId id="379" r:id="rId31"/>
    <p:sldId id="356" r:id="rId32"/>
    <p:sldId id="369" r:id="rId33"/>
    <p:sldId id="380" r:id="rId34"/>
    <p:sldId id="355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4954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64993" autoAdjust="0"/>
  </p:normalViewPr>
  <p:slideViewPr>
    <p:cSldViewPr snapToGrid="0">
      <p:cViewPr varScale="1">
        <p:scale>
          <a:sx n="43" d="100"/>
          <a:sy n="43" d="100"/>
        </p:scale>
        <p:origin x="154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7854BA-B193-474C-ABE7-7D8C8FBFDA42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0DA4FC-8034-455C-8828-F7EF1CD14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445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BA49E8-968B-4182-BF69-3CD17E319F5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7216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0DA4FC-8034-455C-8828-F7EF1CD142C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63493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BA49E8-968B-4182-BF69-3CD17E319F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93937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Facilitator notes: Briefly introduce and describe the Intercultural Conflict Styles Inventory (Hammer, 2005). Ask participants to place themselves (not literally, just in their minds) in one of the quadrants.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0DA4FC-8034-455C-8828-F7EF1CD142C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42554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Facilitator notes: Briefly introduce and describe the Intercultural Conflict Styles Inventory (Hammer, 2005). Ask participants to place themselves (not literally, just in their minds) in one of the quadrants.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0DA4FC-8034-455C-8828-F7EF1CD142C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23869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Facilitator notes: Briefly introduce and describe the Intercultural Conflict Styles Inventory (Hammer, 2005). Ask participants to place themselves (not literally, just in their minds) in one of the quadrants.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0DA4FC-8034-455C-8828-F7EF1CD142C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15184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0DA4FC-8034-455C-8828-F7EF1CD142C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645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r>
              <a:rPr lang="en"/>
              <a:t>OK with silence</a:t>
            </a:r>
          </a:p>
          <a:p>
            <a:endParaRPr/>
          </a:p>
          <a:p>
            <a:r>
              <a:rPr lang="en"/>
              <a:t>A “pauser” would potentially consider a “turn-taker” rude. </a:t>
            </a:r>
          </a:p>
          <a:p>
            <a:r>
              <a:rPr lang="en"/>
              <a:t>A “pauser” might never be heard.</a:t>
            </a:r>
          </a:p>
          <a:p>
            <a:endParaRPr/>
          </a:p>
          <a:p>
            <a:r>
              <a:rPr lang="en"/>
              <a:t>Other styles might think that a pauser “doesn’t have an answer”</a:t>
            </a:r>
          </a:p>
        </p:txBody>
      </p:sp>
    </p:spTree>
    <p:extLst>
      <p:ext uri="{BB962C8B-B14F-4D97-AF65-F5344CB8AC3E}">
        <p14:creationId xmlns:p14="http://schemas.microsoft.com/office/powerpoint/2010/main" val="9000603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r>
              <a:rPr lang="en" dirty="0"/>
              <a:t>Both speakers jump into each others’ speaking time - such that both are talking simultaneously.</a:t>
            </a:r>
          </a:p>
          <a:p>
            <a:endParaRPr dirty="0"/>
          </a:p>
          <a:p>
            <a:r>
              <a:rPr lang="en" dirty="0"/>
              <a:t>Two types:</a:t>
            </a:r>
          </a:p>
          <a:p>
            <a:pPr marL="465887" indent="-232943">
              <a:buAutoNum type="arabicPeriod"/>
            </a:pPr>
            <a:r>
              <a:rPr lang="en" dirty="0"/>
              <a:t>Interruptive</a:t>
            </a:r>
          </a:p>
          <a:p>
            <a:pPr marL="465887" indent="-232943">
              <a:buAutoNum type="arabicPeriod"/>
            </a:pPr>
            <a:r>
              <a:rPr lang="en" dirty="0"/>
              <a:t>Overlapping</a:t>
            </a:r>
          </a:p>
          <a:p>
            <a:endParaRPr dirty="0"/>
          </a:p>
          <a:p>
            <a:r>
              <a:rPr lang="en" dirty="0"/>
              <a:t>While both are generally called overlapping, the difference lies in the content:</a:t>
            </a:r>
          </a:p>
          <a:p>
            <a:endParaRPr dirty="0"/>
          </a:p>
          <a:p>
            <a:r>
              <a:rPr lang="en" dirty="0"/>
              <a:t>An interrupter-overlapper will change the subject, become the expert, or otherwise steer the conversation away from the direction of the other person. </a:t>
            </a:r>
          </a:p>
          <a:p>
            <a:r>
              <a:rPr lang="en" dirty="0"/>
              <a:t>A pure-overlapper will agree, support what you are saying (with additional information), ask for more information, but not change the subject/course of the conversation.</a:t>
            </a:r>
          </a:p>
          <a:p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081407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Facilitator notes: Ask participants to consider other continuums that may inform the way team dynamics are built. You can remind them of the factors/cultural aspects they identified earlier that may affect their willingness to speak up in a group/how they speak up in a group.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0DA4FC-8034-455C-8828-F7EF1CD142C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45243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BA49E8-968B-4182-BF69-3CD17E319F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8475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0DA4FC-8034-455C-8828-F7EF1CD142C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89373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0DA4FC-8034-455C-8828-F7EF1CD142C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39355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BA49E8-968B-4182-BF69-3CD17E319F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776946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Facilitator notes: You can re-watch the video here before diving back into discussion if you would like. Ask participants to </a:t>
            </a:r>
            <a:r>
              <a:rPr lang="en-US" sz="1800" dirty="0">
                <a:effectLst/>
                <a:latin typeface="Acumin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take notes on the instances of pacing and direct and indirect communication as they watch the video.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0DA4FC-8034-455C-8828-F7EF1CD142C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9980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Facilitator notes: You can re-watch the video here before diving back into discussion if you would like. Ask participants to </a:t>
            </a:r>
            <a:r>
              <a:rPr lang="en-US" sz="1200" dirty="0">
                <a:effectLst/>
                <a:latin typeface="Acumin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take notes on the instances of pacing and direct and indirect communication as they watch the video.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0DA4FC-8034-455C-8828-F7EF1CD142C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343265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0DA4FC-8034-455C-8828-F7EF1CD142C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796316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0DA4FC-8034-455C-8828-F7EF1CD142C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982895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BA49E8-968B-4182-BF69-3CD17E319F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396512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0DA4FC-8034-455C-8828-F7EF1CD142C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923351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BA49E8-968B-4182-BF69-3CD17E319F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505366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0DA4FC-8034-455C-8828-F7EF1CD142C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18671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BA49E8-968B-4182-BF69-3CD17E319F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76495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0DA4FC-8034-455C-8828-F7EF1CD142C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9251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BA49E8-968B-4182-BF69-3CD17E319F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40609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0DA4FC-8034-455C-8828-F7EF1CD142C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22118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0DA4FC-8034-455C-8828-F7EF1CD142C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28008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0DA4FC-8034-455C-8828-F7EF1CD142C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96110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BA49E8-968B-4182-BF69-3CD17E319F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3395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69AC5-27E9-4EDF-9D37-2DAA7EAC003E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A3CCF-EF65-4DD3-8CCA-85E59D8C7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468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69AC5-27E9-4EDF-9D37-2DAA7EAC003E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A3CCF-EF65-4DD3-8CCA-85E59D8C7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361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69AC5-27E9-4EDF-9D37-2DAA7EAC003E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A3CCF-EF65-4DD3-8CCA-85E59D8C7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7192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11296609" y="6217621"/>
            <a:ext cx="7316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307356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69AC5-27E9-4EDF-9D37-2DAA7EAC003E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A3CCF-EF65-4DD3-8CCA-85E59D8C7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113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69AC5-27E9-4EDF-9D37-2DAA7EAC003E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A3CCF-EF65-4DD3-8CCA-85E59D8C7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787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69AC5-27E9-4EDF-9D37-2DAA7EAC003E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A3CCF-EF65-4DD3-8CCA-85E59D8C7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313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69AC5-27E9-4EDF-9D37-2DAA7EAC003E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A3CCF-EF65-4DD3-8CCA-85E59D8C7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76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69AC5-27E9-4EDF-9D37-2DAA7EAC003E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A3CCF-EF65-4DD3-8CCA-85E59D8C7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061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69AC5-27E9-4EDF-9D37-2DAA7EAC003E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A3CCF-EF65-4DD3-8CCA-85E59D8C7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982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69AC5-27E9-4EDF-9D37-2DAA7EAC003E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A3CCF-EF65-4DD3-8CCA-85E59D8C7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153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69AC5-27E9-4EDF-9D37-2DAA7EAC003E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A3CCF-EF65-4DD3-8CCA-85E59D8C7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710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469AC5-27E9-4EDF-9D37-2DAA7EAC003E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BA3CCF-EF65-4DD3-8CCA-85E59D8C7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434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hyperlink" Target="https://www.youtube.com/watch?v=6dl9o3NohoM" TargetMode="Externa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JfATJkWyd7g?start=17&amp;feature=oembed" TargetMode="External"/><Relationship Id="rId6" Type="http://schemas.openxmlformats.org/officeDocument/2006/relationships/image" Target="../media/image1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JfATJkWyd7g?start=17&amp;feature=oembed" TargetMode="External"/><Relationship Id="rId6" Type="http://schemas.openxmlformats.org/officeDocument/2006/relationships/image" Target="../media/image1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4954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2" name="Flowchart: Manual Input 1"/>
          <p:cNvSpPr/>
          <p:nvPr/>
        </p:nvSpPr>
        <p:spPr>
          <a:xfrm rot="5400000">
            <a:off x="4192695" y="-2214809"/>
            <a:ext cx="2020877" cy="1040627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51 w 10000"/>
              <a:gd name="connsiteY0" fmla="*/ 115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51 w 10000"/>
              <a:gd name="connsiteY4" fmla="*/ 115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51" y="115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51" y="1150"/>
                </a:lnTo>
                <a:close/>
              </a:path>
            </a:pathLst>
          </a:custGeom>
          <a:solidFill>
            <a:srgbClr val="87A6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59" b="33045"/>
          <a:stretch/>
        </p:blipFill>
        <p:spPr bwMode="auto">
          <a:xfrm>
            <a:off x="686479" y="627472"/>
            <a:ext cx="2966110" cy="95851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684892" y="2407508"/>
            <a:ext cx="8308080" cy="1153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r>
              <a:rPr lang="en-US" sz="3200" cap="all" dirty="0">
                <a:solidFill>
                  <a:schemeClr val="bg1"/>
                </a:solidFill>
                <a:latin typeface="Acumin Pro" panose="020B0504020202020204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Lost in communication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4892" y="5665722"/>
            <a:ext cx="6932815" cy="779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0">
              <a:spcBef>
                <a:spcPts val="100"/>
              </a:spcBef>
              <a:spcAft>
                <a:spcPts val="0"/>
              </a:spcAft>
            </a:pPr>
            <a:r>
              <a:rPr lang="en-US" sz="900" dirty="0">
                <a:solidFill>
                  <a:srgbClr val="FFFFFF"/>
                </a:solidFill>
                <a:effectLst/>
                <a:latin typeface="Acumin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Adapted by Dr. Aparajita Jaiswal, Dr. Tatjana Babic-Williams, and Kelsey Patton, CILMAR, from:</a:t>
            </a:r>
            <a:endParaRPr lang="en-US" sz="900" dirty="0">
              <a:effectLst/>
              <a:latin typeface="Acumin Pro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700" marR="0">
              <a:spcBef>
                <a:spcPts val="100"/>
              </a:spcBef>
              <a:spcAft>
                <a:spcPts val="0"/>
              </a:spcAft>
            </a:pPr>
            <a:r>
              <a:rPr lang="en-US" sz="900" dirty="0">
                <a:solidFill>
                  <a:srgbClr val="FFFFFF"/>
                </a:solidFill>
                <a:effectLst/>
                <a:latin typeface="Acumin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ZHAW Gesundheit. (2022, February 2). Lost in communication: an intercultural meeting [Video]. YouTube. https://www.youtube.com/watch?v=JfATJkWyd7g&amp;t=17s</a:t>
            </a:r>
            <a:endParaRPr lang="en-US" sz="900" dirty="0">
              <a:effectLst/>
              <a:latin typeface="Acumin Pro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700" marR="0">
              <a:spcBef>
                <a:spcPts val="100"/>
              </a:spcBef>
              <a:spcAft>
                <a:spcPts val="0"/>
              </a:spcAft>
            </a:pPr>
            <a:r>
              <a:rPr lang="en-US" sz="900" dirty="0">
                <a:solidFill>
                  <a:srgbClr val="FFFFFF"/>
                </a:solidFill>
                <a:effectLst/>
                <a:latin typeface="Acumin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Hammer, M. (2005). Intercultural Conflict Style Inventory. ICS Inventory, LLC. https://icsinventory.com/</a:t>
            </a:r>
            <a:endParaRPr lang="en-US" sz="900" dirty="0">
              <a:effectLst/>
              <a:latin typeface="Acumin Pro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600" dirty="0">
              <a:solidFill>
                <a:schemeClr val="bg1"/>
              </a:solidFill>
            </a:endParaRPr>
          </a:p>
        </p:txBody>
      </p:sp>
      <p:pic>
        <p:nvPicPr>
          <p:cNvPr id="5" name="Picture 4" descr="A picture containing bottle&#10;&#10;Description automatically generated">
            <a:extLst>
              <a:ext uri="{FF2B5EF4-FFF2-40B4-BE49-F238E27FC236}">
                <a16:creationId xmlns:a16="http://schemas.microsoft.com/office/drawing/2014/main" id="{9DFA5E11-A4F9-5C47-8DCC-395B96BC50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3460" y="5176554"/>
            <a:ext cx="20320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060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4C9B882-8AC1-DCA1-FA34-B1E77BA57B88}"/>
              </a:ext>
            </a:extLst>
          </p:cNvPr>
          <p:cNvSpPr txBox="1"/>
          <p:nvPr/>
        </p:nvSpPr>
        <p:spPr>
          <a:xfrm>
            <a:off x="682359" y="1908960"/>
            <a:ext cx="10362831" cy="3607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cumin Pro" panose="020B0504020202020204"/>
                <a:ea typeface="Calibri" panose="020F0502020204030204" pitchFamily="34" charset="0"/>
                <a:cs typeface="Times New Roman" panose="02020603050405020304" pitchFamily="18" charset="0"/>
              </a:rPr>
              <a:t>What are your biggest takeaways from the video and your small group discussion?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cumin Pro" panose="020B0504020202020204"/>
                <a:ea typeface="Calibri" panose="020F0502020204030204" pitchFamily="34" charset="0"/>
                <a:cs typeface="Times New Roman" panose="02020603050405020304" pitchFamily="18" charset="0"/>
              </a:rPr>
              <a:t>Reflecting upon past team meetings in which you participated, how does this video relate to team dynamics you have experienced?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cumin Pro" panose="020B0504020202020204"/>
                <a:ea typeface="Calibri" panose="020F0502020204030204" pitchFamily="34" charset="0"/>
                <a:cs typeface="Times New Roman" panose="02020603050405020304" pitchFamily="18" charset="0"/>
              </a:rPr>
              <a:t>Based on your small group discussion, what factors and/or aspects of your culture influence what, how, and when you share your thoughts in a team meeting?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cumin Pro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9780F927-3219-3B99-2B6C-DC01D7C5CC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190" y="5257800"/>
            <a:ext cx="2032000" cy="1600200"/>
          </a:xfrm>
          <a:prstGeom prst="rect">
            <a:avLst/>
          </a:prstGeom>
        </p:spPr>
      </p:pic>
      <p:sp>
        <p:nvSpPr>
          <p:cNvPr id="2" name="Text Box 2">
            <a:extLst>
              <a:ext uri="{FF2B5EF4-FFF2-40B4-BE49-F238E27FC236}">
                <a16:creationId xmlns:a16="http://schemas.microsoft.com/office/drawing/2014/main" id="{925385D8-9664-E687-B773-CD26D14C22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9302" y="187279"/>
            <a:ext cx="7633252" cy="588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cumin Pro" panose="020B0504020202020204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LOST IN COMMUNICATION</a:t>
            </a:r>
            <a:endParaRPr kumimoji="0" lang="en-US" sz="3200" b="0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cumin Pro" panose="020B0504020202020204" pitchFamily="34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C3BF23-A7AE-CEDB-A456-BFB74E20F48A}"/>
              </a:ext>
            </a:extLst>
          </p:cNvPr>
          <p:cNvSpPr txBox="1"/>
          <p:nvPr/>
        </p:nvSpPr>
        <p:spPr>
          <a:xfrm>
            <a:off x="879988" y="1098788"/>
            <a:ext cx="609306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cumin Pro" panose="020B0504020202020204"/>
                <a:ea typeface="+mn-ea"/>
                <a:cs typeface="+mn-cs"/>
              </a:rPr>
              <a:t>Debrief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cumin Pro" panose="020B0504020202020204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D412E73-A9B4-93B4-E1BA-551BE5ABDD48}"/>
              </a:ext>
            </a:extLst>
          </p:cNvPr>
          <p:cNvGrpSpPr/>
          <p:nvPr/>
        </p:nvGrpSpPr>
        <p:grpSpPr>
          <a:xfrm>
            <a:off x="4969" y="0"/>
            <a:ext cx="12187031" cy="925830"/>
            <a:chOff x="-1" y="0"/>
            <a:chExt cx="12187723" cy="926245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4114D91-D419-E93E-9A7A-A81E7D11F987}"/>
                </a:ext>
              </a:extLst>
            </p:cNvPr>
            <p:cNvSpPr/>
            <p:nvPr/>
          </p:nvSpPr>
          <p:spPr>
            <a:xfrm>
              <a:off x="-1" y="11845"/>
              <a:ext cx="12187723" cy="914400"/>
            </a:xfrm>
            <a:prstGeom prst="rect">
              <a:avLst/>
            </a:prstGeom>
            <a:solidFill>
              <a:srgbClr val="4954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lowchart: Manual Input 7">
              <a:extLst>
                <a:ext uri="{FF2B5EF4-FFF2-40B4-BE49-F238E27FC236}">
                  <a16:creationId xmlns:a16="http://schemas.microsoft.com/office/drawing/2014/main" id="{CAF50618-2699-947F-0003-A831208D6B43}"/>
                </a:ext>
              </a:extLst>
            </p:cNvPr>
            <p:cNvSpPr/>
            <p:nvPr/>
          </p:nvSpPr>
          <p:spPr>
            <a:xfrm rot="16200000">
              <a:off x="7279485" y="-3984476"/>
              <a:ext cx="923762" cy="8892713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00"/>
                <a:gd name="connsiteY0" fmla="*/ 1540 h 9540"/>
                <a:gd name="connsiteX1" fmla="*/ 9993 w 10000"/>
                <a:gd name="connsiteY1" fmla="*/ 0 h 9540"/>
                <a:gd name="connsiteX2" fmla="*/ 10000 w 10000"/>
                <a:gd name="connsiteY2" fmla="*/ 9540 h 9540"/>
                <a:gd name="connsiteX3" fmla="*/ 0 w 10000"/>
                <a:gd name="connsiteY3" fmla="*/ 9540 h 9540"/>
                <a:gd name="connsiteX4" fmla="*/ 0 w 10000"/>
                <a:gd name="connsiteY4" fmla="*/ 1540 h 9540"/>
                <a:gd name="connsiteX0" fmla="*/ 131 w 10000"/>
                <a:gd name="connsiteY0" fmla="*/ 750 h 10000"/>
                <a:gd name="connsiteX1" fmla="*/ 9993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31 w 10000"/>
                <a:gd name="connsiteY4" fmla="*/ 750 h 10000"/>
                <a:gd name="connsiteX0" fmla="*/ 234 w 10000"/>
                <a:gd name="connsiteY0" fmla="*/ 717 h 10000"/>
                <a:gd name="connsiteX1" fmla="*/ 9993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234 w 10000"/>
                <a:gd name="connsiteY4" fmla="*/ 717 h 10000"/>
                <a:gd name="connsiteX0" fmla="*/ 138 w 10000"/>
                <a:gd name="connsiteY0" fmla="*/ 828 h 10000"/>
                <a:gd name="connsiteX1" fmla="*/ 9993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38 w 10000"/>
                <a:gd name="connsiteY4" fmla="*/ 828 h 10000"/>
                <a:gd name="connsiteX0" fmla="*/ 12 w 10012"/>
                <a:gd name="connsiteY0" fmla="*/ 837 h 10000"/>
                <a:gd name="connsiteX1" fmla="*/ 10005 w 10012"/>
                <a:gd name="connsiteY1" fmla="*/ 0 h 10000"/>
                <a:gd name="connsiteX2" fmla="*/ 10012 w 10012"/>
                <a:gd name="connsiteY2" fmla="*/ 10000 h 10000"/>
                <a:gd name="connsiteX3" fmla="*/ 12 w 10012"/>
                <a:gd name="connsiteY3" fmla="*/ 10000 h 10000"/>
                <a:gd name="connsiteX4" fmla="*/ 12 w 10012"/>
                <a:gd name="connsiteY4" fmla="*/ 837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12" h="10000">
                  <a:moveTo>
                    <a:pt x="12" y="837"/>
                  </a:moveTo>
                  <a:lnTo>
                    <a:pt x="10005" y="0"/>
                  </a:lnTo>
                  <a:cubicBezTo>
                    <a:pt x="10007" y="3333"/>
                    <a:pt x="10010" y="6667"/>
                    <a:pt x="10012" y="10000"/>
                  </a:cubicBezTo>
                  <a:lnTo>
                    <a:pt x="12" y="10000"/>
                  </a:lnTo>
                  <a:cubicBezTo>
                    <a:pt x="56" y="6917"/>
                    <a:pt x="-32" y="3920"/>
                    <a:pt x="12" y="837"/>
                  </a:cubicBezTo>
                  <a:close/>
                </a:path>
              </a:pathLst>
            </a:custGeom>
            <a:solidFill>
              <a:srgbClr val="87A6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60ABC4D-5C93-595E-4563-AD6FE6834D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659" b="33045"/>
            <a:stretch/>
          </p:blipFill>
          <p:spPr bwMode="auto">
            <a:xfrm>
              <a:off x="810198" y="147556"/>
              <a:ext cx="1945005" cy="62865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4" name="Text Box 2">
              <a:extLst>
                <a:ext uri="{FF2B5EF4-FFF2-40B4-BE49-F238E27FC236}">
                  <a16:creationId xmlns:a16="http://schemas.microsoft.com/office/drawing/2014/main" id="{D0B51A79-2160-F996-4C03-9B06EB926A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84575" y="147555"/>
              <a:ext cx="7633685" cy="628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all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cumin Pro" panose="020B0504020202020204" pitchFamily="34" charset="77"/>
                  <a:ea typeface="Calibri" panose="020F0502020204030204" pitchFamily="34" charset="0"/>
                  <a:cs typeface="Times New Roman" panose="02020603050405020304" pitchFamily="18" charset="0"/>
                </a:rPr>
                <a:t>LOST IN COMMUNICATION</a:t>
              </a:r>
              <a:endParaRPr kumimoji="0" lang="en-US" sz="32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cumin Pro" panose="020B0504020202020204" pitchFamily="34" charset="77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99604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4954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Flowchart: Manual Input 1"/>
          <p:cNvSpPr/>
          <p:nvPr/>
        </p:nvSpPr>
        <p:spPr>
          <a:xfrm rot="5400000">
            <a:off x="4108300" y="-2130415"/>
            <a:ext cx="2189666" cy="1040627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51 w 10000"/>
              <a:gd name="connsiteY0" fmla="*/ 115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51 w 10000"/>
              <a:gd name="connsiteY4" fmla="*/ 115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51" y="115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51" y="1150"/>
                </a:lnTo>
                <a:close/>
              </a:path>
            </a:pathLst>
          </a:custGeom>
          <a:solidFill>
            <a:srgbClr val="87A6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59" b="33045"/>
          <a:stretch/>
        </p:blipFill>
        <p:spPr bwMode="auto">
          <a:xfrm>
            <a:off x="686479" y="627472"/>
            <a:ext cx="2966110" cy="95851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158261" y="2213461"/>
            <a:ext cx="9214338" cy="1765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cumin Pro" panose="020B0504020202020204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Learn: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cumin Pro" panose="020B0504020202020204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WHAT MATTERS IN TEAM COMMUNICATION? </a:t>
            </a:r>
          </a:p>
        </p:txBody>
      </p:sp>
      <p:pic>
        <p:nvPicPr>
          <p:cNvPr id="5" name="Picture 4" descr="A picture containing bottle&#10;&#10;Description automatically generated">
            <a:extLst>
              <a:ext uri="{FF2B5EF4-FFF2-40B4-BE49-F238E27FC236}">
                <a16:creationId xmlns:a16="http://schemas.microsoft.com/office/drawing/2014/main" id="{9DFA5E11-A4F9-5C47-8DCC-395B96BC50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3460" y="5176554"/>
            <a:ext cx="20320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7235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9780F927-3219-3B99-2B6C-DC01D7C5CC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190" y="5257800"/>
            <a:ext cx="2032000" cy="1600200"/>
          </a:xfrm>
          <a:prstGeom prst="rect">
            <a:avLst/>
          </a:prstGeom>
        </p:spPr>
      </p:pic>
      <p:sp>
        <p:nvSpPr>
          <p:cNvPr id="2" name="Text Box 2">
            <a:extLst>
              <a:ext uri="{FF2B5EF4-FFF2-40B4-BE49-F238E27FC236}">
                <a16:creationId xmlns:a16="http://schemas.microsoft.com/office/drawing/2014/main" id="{4E4CB2A7-E2EA-FCE6-E1AD-8C20A4D8D5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9302" y="187279"/>
            <a:ext cx="7633252" cy="588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cumin Pro" panose="020B0504020202020204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LOST IN COMMUNICATION</a:t>
            </a:r>
            <a:endParaRPr kumimoji="0" lang="en-US" sz="3200" b="0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cumin Pro" panose="020B0504020202020204" pitchFamily="34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61702A5-0A99-DF78-9FB4-85B98BB1EEBC}"/>
              </a:ext>
            </a:extLst>
          </p:cNvPr>
          <p:cNvCxnSpPr>
            <a:cxnSpLocks/>
          </p:cNvCxnSpPr>
          <p:nvPr/>
        </p:nvCxnSpPr>
        <p:spPr>
          <a:xfrm>
            <a:off x="2760016" y="3562350"/>
            <a:ext cx="6128342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43AB63E-2340-0CFD-1559-82E839DEA349}"/>
              </a:ext>
            </a:extLst>
          </p:cNvPr>
          <p:cNvCxnSpPr>
            <a:cxnSpLocks/>
          </p:cNvCxnSpPr>
          <p:nvPr/>
        </p:nvCxnSpPr>
        <p:spPr>
          <a:xfrm>
            <a:off x="5842021" y="1362075"/>
            <a:ext cx="0" cy="465772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4A2E4F13-697C-C12C-5333-E568E511ACF7}"/>
              </a:ext>
            </a:extLst>
          </p:cNvPr>
          <p:cNvSpPr txBox="1"/>
          <p:nvPr/>
        </p:nvSpPr>
        <p:spPr>
          <a:xfrm>
            <a:off x="130810" y="640519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cumin Pro" panose="020B0504020202020204" pitchFamily="34" charset="0"/>
                <a:ea typeface="+mn-ea"/>
                <a:cs typeface="+mn-cs"/>
              </a:rPr>
              <a:t>Hammer, M. (2005). Intercultural Conflict Style Inventory. ICS Inventory, LLC. Retrieved from https://icsinventory.com/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D7EA8FE8-4A3E-7653-09BE-DCC47AC8B923}"/>
              </a:ext>
            </a:extLst>
          </p:cNvPr>
          <p:cNvSpPr/>
          <p:nvPr/>
        </p:nvSpPr>
        <p:spPr>
          <a:xfrm>
            <a:off x="5022872" y="991301"/>
            <a:ext cx="1638298" cy="307777"/>
          </a:xfrm>
          <a:prstGeom prst="roundRect">
            <a:avLst/>
          </a:prstGeom>
          <a:solidFill>
            <a:srgbClr val="87A6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cumin Pro" panose="020B0504020202020204" pitchFamily="34" charset="0"/>
              </a:rPr>
              <a:t>Directness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7E96ABA9-07BD-C7C1-473A-538F0049685C}"/>
              </a:ext>
            </a:extLst>
          </p:cNvPr>
          <p:cNvSpPr/>
          <p:nvPr/>
        </p:nvSpPr>
        <p:spPr>
          <a:xfrm>
            <a:off x="5005038" y="6097421"/>
            <a:ext cx="1638298" cy="307777"/>
          </a:xfrm>
          <a:prstGeom prst="roundRect">
            <a:avLst/>
          </a:prstGeom>
          <a:solidFill>
            <a:srgbClr val="87A6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cumin Pro" panose="020B0504020202020204" pitchFamily="34" charset="0"/>
              </a:rPr>
              <a:t>Indirectness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1AA6CFD3-A85E-62D0-B2E2-CD01BD6B7E6D}"/>
              </a:ext>
            </a:extLst>
          </p:cNvPr>
          <p:cNvSpPr/>
          <p:nvPr/>
        </p:nvSpPr>
        <p:spPr>
          <a:xfrm>
            <a:off x="9004321" y="3408461"/>
            <a:ext cx="2644751" cy="307777"/>
          </a:xfrm>
          <a:prstGeom prst="roundRect">
            <a:avLst/>
          </a:prstGeom>
          <a:solidFill>
            <a:srgbClr val="87A6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cumin Pro" panose="020B0504020202020204" pitchFamily="34" charset="0"/>
              </a:rPr>
              <a:t>Emotional expressiveness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4F96ACF2-9AAA-2A91-AC3E-0DDBF54EC807}"/>
              </a:ext>
            </a:extLst>
          </p:cNvPr>
          <p:cNvSpPr/>
          <p:nvPr/>
        </p:nvSpPr>
        <p:spPr>
          <a:xfrm>
            <a:off x="638175" y="3429000"/>
            <a:ext cx="2005877" cy="307777"/>
          </a:xfrm>
          <a:prstGeom prst="roundRect">
            <a:avLst/>
          </a:prstGeom>
          <a:solidFill>
            <a:srgbClr val="87A6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cumin Pro" panose="020B0504020202020204" pitchFamily="34" charset="0"/>
              </a:rPr>
              <a:t>Emotional restraint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E6658BF-B707-5045-1A70-F9DC095A5016}"/>
              </a:ext>
            </a:extLst>
          </p:cNvPr>
          <p:cNvGrpSpPr/>
          <p:nvPr/>
        </p:nvGrpSpPr>
        <p:grpSpPr>
          <a:xfrm>
            <a:off x="4969" y="0"/>
            <a:ext cx="12187031" cy="925830"/>
            <a:chOff x="-1" y="0"/>
            <a:chExt cx="12187723" cy="92624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0AFA36D-2076-6AFE-7A97-BB4EF515CE0E}"/>
                </a:ext>
              </a:extLst>
            </p:cNvPr>
            <p:cNvSpPr/>
            <p:nvPr/>
          </p:nvSpPr>
          <p:spPr>
            <a:xfrm>
              <a:off x="-1" y="11845"/>
              <a:ext cx="12187723" cy="914400"/>
            </a:xfrm>
            <a:prstGeom prst="rect">
              <a:avLst/>
            </a:prstGeom>
            <a:solidFill>
              <a:srgbClr val="4954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lowchart: Manual Input 7">
              <a:extLst>
                <a:ext uri="{FF2B5EF4-FFF2-40B4-BE49-F238E27FC236}">
                  <a16:creationId xmlns:a16="http://schemas.microsoft.com/office/drawing/2014/main" id="{BCBEFB55-6C7C-FBFA-65CB-0FC0985E0F88}"/>
                </a:ext>
              </a:extLst>
            </p:cNvPr>
            <p:cNvSpPr/>
            <p:nvPr/>
          </p:nvSpPr>
          <p:spPr>
            <a:xfrm rot="16200000">
              <a:off x="7279485" y="-3984476"/>
              <a:ext cx="923762" cy="8892713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00"/>
                <a:gd name="connsiteY0" fmla="*/ 1540 h 9540"/>
                <a:gd name="connsiteX1" fmla="*/ 9993 w 10000"/>
                <a:gd name="connsiteY1" fmla="*/ 0 h 9540"/>
                <a:gd name="connsiteX2" fmla="*/ 10000 w 10000"/>
                <a:gd name="connsiteY2" fmla="*/ 9540 h 9540"/>
                <a:gd name="connsiteX3" fmla="*/ 0 w 10000"/>
                <a:gd name="connsiteY3" fmla="*/ 9540 h 9540"/>
                <a:gd name="connsiteX4" fmla="*/ 0 w 10000"/>
                <a:gd name="connsiteY4" fmla="*/ 1540 h 9540"/>
                <a:gd name="connsiteX0" fmla="*/ 131 w 10000"/>
                <a:gd name="connsiteY0" fmla="*/ 750 h 10000"/>
                <a:gd name="connsiteX1" fmla="*/ 9993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31 w 10000"/>
                <a:gd name="connsiteY4" fmla="*/ 750 h 10000"/>
                <a:gd name="connsiteX0" fmla="*/ 234 w 10000"/>
                <a:gd name="connsiteY0" fmla="*/ 717 h 10000"/>
                <a:gd name="connsiteX1" fmla="*/ 9993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234 w 10000"/>
                <a:gd name="connsiteY4" fmla="*/ 717 h 10000"/>
                <a:gd name="connsiteX0" fmla="*/ 138 w 10000"/>
                <a:gd name="connsiteY0" fmla="*/ 828 h 10000"/>
                <a:gd name="connsiteX1" fmla="*/ 9993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38 w 10000"/>
                <a:gd name="connsiteY4" fmla="*/ 828 h 10000"/>
                <a:gd name="connsiteX0" fmla="*/ 12 w 10012"/>
                <a:gd name="connsiteY0" fmla="*/ 837 h 10000"/>
                <a:gd name="connsiteX1" fmla="*/ 10005 w 10012"/>
                <a:gd name="connsiteY1" fmla="*/ 0 h 10000"/>
                <a:gd name="connsiteX2" fmla="*/ 10012 w 10012"/>
                <a:gd name="connsiteY2" fmla="*/ 10000 h 10000"/>
                <a:gd name="connsiteX3" fmla="*/ 12 w 10012"/>
                <a:gd name="connsiteY3" fmla="*/ 10000 h 10000"/>
                <a:gd name="connsiteX4" fmla="*/ 12 w 10012"/>
                <a:gd name="connsiteY4" fmla="*/ 837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12" h="10000">
                  <a:moveTo>
                    <a:pt x="12" y="837"/>
                  </a:moveTo>
                  <a:lnTo>
                    <a:pt x="10005" y="0"/>
                  </a:lnTo>
                  <a:cubicBezTo>
                    <a:pt x="10007" y="3333"/>
                    <a:pt x="10010" y="6667"/>
                    <a:pt x="10012" y="10000"/>
                  </a:cubicBezTo>
                  <a:lnTo>
                    <a:pt x="12" y="10000"/>
                  </a:lnTo>
                  <a:cubicBezTo>
                    <a:pt x="56" y="6917"/>
                    <a:pt x="-32" y="3920"/>
                    <a:pt x="12" y="837"/>
                  </a:cubicBezTo>
                  <a:close/>
                </a:path>
              </a:pathLst>
            </a:custGeom>
            <a:solidFill>
              <a:srgbClr val="87A6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204F783-55DE-A65F-A20D-BA205439DA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659" b="33045"/>
            <a:stretch/>
          </p:blipFill>
          <p:spPr bwMode="auto">
            <a:xfrm>
              <a:off x="810198" y="147556"/>
              <a:ext cx="1945005" cy="62865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2" name="Text Box 2">
              <a:extLst>
                <a:ext uri="{FF2B5EF4-FFF2-40B4-BE49-F238E27FC236}">
                  <a16:creationId xmlns:a16="http://schemas.microsoft.com/office/drawing/2014/main" id="{28950636-C4A0-A585-EF8B-D316B9ADEA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84575" y="147555"/>
              <a:ext cx="7633685" cy="628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all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cumin Pro" panose="020B0504020202020204" pitchFamily="34" charset="77"/>
                  <a:ea typeface="Calibri" panose="020F0502020204030204" pitchFamily="34" charset="0"/>
                  <a:cs typeface="Times New Roman" panose="02020603050405020304" pitchFamily="18" charset="0"/>
                </a:rPr>
                <a:t>LOST IN COMMUNICATION</a:t>
              </a:r>
              <a:endParaRPr kumimoji="0" lang="en-US" sz="32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cumin Pro" panose="020B0504020202020204" pitchFamily="34" charset="77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080590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9780F927-3219-3B99-2B6C-DC01D7C5CC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190" y="5257800"/>
            <a:ext cx="2032000" cy="1600200"/>
          </a:xfrm>
          <a:prstGeom prst="rect">
            <a:avLst/>
          </a:prstGeom>
        </p:spPr>
      </p:pic>
      <p:sp>
        <p:nvSpPr>
          <p:cNvPr id="2" name="Text Box 2">
            <a:extLst>
              <a:ext uri="{FF2B5EF4-FFF2-40B4-BE49-F238E27FC236}">
                <a16:creationId xmlns:a16="http://schemas.microsoft.com/office/drawing/2014/main" id="{4E4CB2A7-E2EA-FCE6-E1AD-8C20A4D8D5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9302" y="187279"/>
            <a:ext cx="7633252" cy="588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cumin Pro" panose="020B0504020202020204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LOST IN COMMUNICATION</a:t>
            </a:r>
            <a:endParaRPr kumimoji="0" lang="en-US" sz="3200" b="0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cumin Pro" panose="020B0504020202020204" pitchFamily="34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A2E4F13-697C-C12C-5333-E568E511ACF7}"/>
              </a:ext>
            </a:extLst>
          </p:cNvPr>
          <p:cNvSpPr txBox="1"/>
          <p:nvPr/>
        </p:nvSpPr>
        <p:spPr>
          <a:xfrm>
            <a:off x="130810" y="640519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cumin Pro" panose="020B0504020202020204" pitchFamily="34" charset="0"/>
                <a:ea typeface="+mn-ea"/>
                <a:cs typeface="+mn-cs"/>
              </a:rPr>
              <a:t>Hammer, M. (2005). Intercultural Conflict Style Inventory. ICS Inventory, LLC. Retrieved from https://icsinventory.com/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E6658BF-B707-5045-1A70-F9DC095A5016}"/>
              </a:ext>
            </a:extLst>
          </p:cNvPr>
          <p:cNvGrpSpPr/>
          <p:nvPr/>
        </p:nvGrpSpPr>
        <p:grpSpPr>
          <a:xfrm>
            <a:off x="4969" y="0"/>
            <a:ext cx="12187031" cy="925830"/>
            <a:chOff x="-1" y="0"/>
            <a:chExt cx="12187723" cy="92624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0AFA36D-2076-6AFE-7A97-BB4EF515CE0E}"/>
                </a:ext>
              </a:extLst>
            </p:cNvPr>
            <p:cNvSpPr/>
            <p:nvPr/>
          </p:nvSpPr>
          <p:spPr>
            <a:xfrm>
              <a:off x="-1" y="11845"/>
              <a:ext cx="12187723" cy="914400"/>
            </a:xfrm>
            <a:prstGeom prst="rect">
              <a:avLst/>
            </a:prstGeom>
            <a:solidFill>
              <a:srgbClr val="4954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lowchart: Manual Input 7">
              <a:extLst>
                <a:ext uri="{FF2B5EF4-FFF2-40B4-BE49-F238E27FC236}">
                  <a16:creationId xmlns:a16="http://schemas.microsoft.com/office/drawing/2014/main" id="{BCBEFB55-6C7C-FBFA-65CB-0FC0985E0F88}"/>
                </a:ext>
              </a:extLst>
            </p:cNvPr>
            <p:cNvSpPr/>
            <p:nvPr/>
          </p:nvSpPr>
          <p:spPr>
            <a:xfrm rot="16200000">
              <a:off x="7279485" y="-3984476"/>
              <a:ext cx="923762" cy="8892713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00"/>
                <a:gd name="connsiteY0" fmla="*/ 1540 h 9540"/>
                <a:gd name="connsiteX1" fmla="*/ 9993 w 10000"/>
                <a:gd name="connsiteY1" fmla="*/ 0 h 9540"/>
                <a:gd name="connsiteX2" fmla="*/ 10000 w 10000"/>
                <a:gd name="connsiteY2" fmla="*/ 9540 h 9540"/>
                <a:gd name="connsiteX3" fmla="*/ 0 w 10000"/>
                <a:gd name="connsiteY3" fmla="*/ 9540 h 9540"/>
                <a:gd name="connsiteX4" fmla="*/ 0 w 10000"/>
                <a:gd name="connsiteY4" fmla="*/ 1540 h 9540"/>
                <a:gd name="connsiteX0" fmla="*/ 131 w 10000"/>
                <a:gd name="connsiteY0" fmla="*/ 750 h 10000"/>
                <a:gd name="connsiteX1" fmla="*/ 9993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31 w 10000"/>
                <a:gd name="connsiteY4" fmla="*/ 750 h 10000"/>
                <a:gd name="connsiteX0" fmla="*/ 234 w 10000"/>
                <a:gd name="connsiteY0" fmla="*/ 717 h 10000"/>
                <a:gd name="connsiteX1" fmla="*/ 9993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234 w 10000"/>
                <a:gd name="connsiteY4" fmla="*/ 717 h 10000"/>
                <a:gd name="connsiteX0" fmla="*/ 138 w 10000"/>
                <a:gd name="connsiteY0" fmla="*/ 828 h 10000"/>
                <a:gd name="connsiteX1" fmla="*/ 9993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38 w 10000"/>
                <a:gd name="connsiteY4" fmla="*/ 828 h 10000"/>
                <a:gd name="connsiteX0" fmla="*/ 12 w 10012"/>
                <a:gd name="connsiteY0" fmla="*/ 837 h 10000"/>
                <a:gd name="connsiteX1" fmla="*/ 10005 w 10012"/>
                <a:gd name="connsiteY1" fmla="*/ 0 h 10000"/>
                <a:gd name="connsiteX2" fmla="*/ 10012 w 10012"/>
                <a:gd name="connsiteY2" fmla="*/ 10000 h 10000"/>
                <a:gd name="connsiteX3" fmla="*/ 12 w 10012"/>
                <a:gd name="connsiteY3" fmla="*/ 10000 h 10000"/>
                <a:gd name="connsiteX4" fmla="*/ 12 w 10012"/>
                <a:gd name="connsiteY4" fmla="*/ 837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12" h="10000">
                  <a:moveTo>
                    <a:pt x="12" y="837"/>
                  </a:moveTo>
                  <a:lnTo>
                    <a:pt x="10005" y="0"/>
                  </a:lnTo>
                  <a:cubicBezTo>
                    <a:pt x="10007" y="3333"/>
                    <a:pt x="10010" y="6667"/>
                    <a:pt x="10012" y="10000"/>
                  </a:cubicBezTo>
                  <a:lnTo>
                    <a:pt x="12" y="10000"/>
                  </a:lnTo>
                  <a:cubicBezTo>
                    <a:pt x="56" y="6917"/>
                    <a:pt x="-32" y="3920"/>
                    <a:pt x="12" y="837"/>
                  </a:cubicBezTo>
                  <a:close/>
                </a:path>
              </a:pathLst>
            </a:custGeom>
            <a:solidFill>
              <a:srgbClr val="87A6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204F783-55DE-A65F-A20D-BA205439DA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659" b="33045"/>
            <a:stretch/>
          </p:blipFill>
          <p:spPr bwMode="auto">
            <a:xfrm>
              <a:off x="810198" y="147556"/>
              <a:ext cx="1945005" cy="62865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2" name="Text Box 2">
              <a:extLst>
                <a:ext uri="{FF2B5EF4-FFF2-40B4-BE49-F238E27FC236}">
                  <a16:creationId xmlns:a16="http://schemas.microsoft.com/office/drawing/2014/main" id="{28950636-C4A0-A585-EF8B-D316B9ADEA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84575" y="147555"/>
              <a:ext cx="7633685" cy="628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all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cumin Pro" panose="020B0504020202020204" pitchFamily="34" charset="77"/>
                  <a:ea typeface="Calibri" panose="020F0502020204030204" pitchFamily="34" charset="0"/>
                  <a:cs typeface="Times New Roman" panose="02020603050405020304" pitchFamily="18" charset="0"/>
                </a:rPr>
                <a:t>LOST IN COMMUNICATION</a:t>
              </a:r>
              <a:endParaRPr kumimoji="0" lang="en-US" sz="32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cumin Pro" panose="020B0504020202020204" pitchFamily="34" charset="77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4" name="Picture 3">
            <a:hlinkClick r:id="rId5"/>
            <a:extLst>
              <a:ext uri="{FF2B5EF4-FFF2-40B4-BE49-F238E27FC236}">
                <a16:creationId xmlns:a16="http://schemas.microsoft.com/office/drawing/2014/main" id="{6487DE4E-1E3E-4B67-4682-22951C6ABAD6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122" y="1180108"/>
            <a:ext cx="8165657" cy="4877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44979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9780F927-3219-3B99-2B6C-DC01D7C5CC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190" y="5257800"/>
            <a:ext cx="2032000" cy="1600200"/>
          </a:xfrm>
          <a:prstGeom prst="rect">
            <a:avLst/>
          </a:prstGeom>
        </p:spPr>
      </p:pic>
      <p:sp>
        <p:nvSpPr>
          <p:cNvPr id="2" name="Text Box 2">
            <a:extLst>
              <a:ext uri="{FF2B5EF4-FFF2-40B4-BE49-F238E27FC236}">
                <a16:creationId xmlns:a16="http://schemas.microsoft.com/office/drawing/2014/main" id="{4E4CB2A7-E2EA-FCE6-E1AD-8C20A4D8D5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9302" y="187279"/>
            <a:ext cx="7633252" cy="588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cumin Pro" panose="020B0504020202020204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LOST IN COMMUNICATION</a:t>
            </a:r>
            <a:endParaRPr kumimoji="0" lang="en-US" sz="3200" b="0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cumin Pro" panose="020B0504020202020204" pitchFamily="34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A2E4F13-697C-C12C-5333-E568E511ACF7}"/>
              </a:ext>
            </a:extLst>
          </p:cNvPr>
          <p:cNvSpPr txBox="1"/>
          <p:nvPr/>
        </p:nvSpPr>
        <p:spPr>
          <a:xfrm>
            <a:off x="130810" y="640519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cumin Pro" panose="020B0504020202020204" pitchFamily="34" charset="0"/>
                <a:ea typeface="+mn-ea"/>
                <a:cs typeface="+mn-cs"/>
              </a:rPr>
              <a:t>Hammer, M. (2005). Intercultural Conflict Style Inventory. ICS Inventory, LLC. Retrieved from https://icsinventory.com/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E6658BF-B707-5045-1A70-F9DC095A5016}"/>
              </a:ext>
            </a:extLst>
          </p:cNvPr>
          <p:cNvGrpSpPr/>
          <p:nvPr/>
        </p:nvGrpSpPr>
        <p:grpSpPr>
          <a:xfrm>
            <a:off x="4969" y="0"/>
            <a:ext cx="12187031" cy="925830"/>
            <a:chOff x="-1" y="0"/>
            <a:chExt cx="12187723" cy="92624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0AFA36D-2076-6AFE-7A97-BB4EF515CE0E}"/>
                </a:ext>
              </a:extLst>
            </p:cNvPr>
            <p:cNvSpPr/>
            <p:nvPr/>
          </p:nvSpPr>
          <p:spPr>
            <a:xfrm>
              <a:off x="-1" y="11845"/>
              <a:ext cx="12187723" cy="914400"/>
            </a:xfrm>
            <a:prstGeom prst="rect">
              <a:avLst/>
            </a:prstGeom>
            <a:solidFill>
              <a:srgbClr val="4954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lowchart: Manual Input 7">
              <a:extLst>
                <a:ext uri="{FF2B5EF4-FFF2-40B4-BE49-F238E27FC236}">
                  <a16:creationId xmlns:a16="http://schemas.microsoft.com/office/drawing/2014/main" id="{BCBEFB55-6C7C-FBFA-65CB-0FC0985E0F88}"/>
                </a:ext>
              </a:extLst>
            </p:cNvPr>
            <p:cNvSpPr/>
            <p:nvPr/>
          </p:nvSpPr>
          <p:spPr>
            <a:xfrm rot="16200000">
              <a:off x="7279485" y="-3984476"/>
              <a:ext cx="923762" cy="8892713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00"/>
                <a:gd name="connsiteY0" fmla="*/ 1540 h 9540"/>
                <a:gd name="connsiteX1" fmla="*/ 9993 w 10000"/>
                <a:gd name="connsiteY1" fmla="*/ 0 h 9540"/>
                <a:gd name="connsiteX2" fmla="*/ 10000 w 10000"/>
                <a:gd name="connsiteY2" fmla="*/ 9540 h 9540"/>
                <a:gd name="connsiteX3" fmla="*/ 0 w 10000"/>
                <a:gd name="connsiteY3" fmla="*/ 9540 h 9540"/>
                <a:gd name="connsiteX4" fmla="*/ 0 w 10000"/>
                <a:gd name="connsiteY4" fmla="*/ 1540 h 9540"/>
                <a:gd name="connsiteX0" fmla="*/ 131 w 10000"/>
                <a:gd name="connsiteY0" fmla="*/ 750 h 10000"/>
                <a:gd name="connsiteX1" fmla="*/ 9993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31 w 10000"/>
                <a:gd name="connsiteY4" fmla="*/ 750 h 10000"/>
                <a:gd name="connsiteX0" fmla="*/ 234 w 10000"/>
                <a:gd name="connsiteY0" fmla="*/ 717 h 10000"/>
                <a:gd name="connsiteX1" fmla="*/ 9993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234 w 10000"/>
                <a:gd name="connsiteY4" fmla="*/ 717 h 10000"/>
                <a:gd name="connsiteX0" fmla="*/ 138 w 10000"/>
                <a:gd name="connsiteY0" fmla="*/ 828 h 10000"/>
                <a:gd name="connsiteX1" fmla="*/ 9993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38 w 10000"/>
                <a:gd name="connsiteY4" fmla="*/ 828 h 10000"/>
                <a:gd name="connsiteX0" fmla="*/ 12 w 10012"/>
                <a:gd name="connsiteY0" fmla="*/ 837 h 10000"/>
                <a:gd name="connsiteX1" fmla="*/ 10005 w 10012"/>
                <a:gd name="connsiteY1" fmla="*/ 0 h 10000"/>
                <a:gd name="connsiteX2" fmla="*/ 10012 w 10012"/>
                <a:gd name="connsiteY2" fmla="*/ 10000 h 10000"/>
                <a:gd name="connsiteX3" fmla="*/ 12 w 10012"/>
                <a:gd name="connsiteY3" fmla="*/ 10000 h 10000"/>
                <a:gd name="connsiteX4" fmla="*/ 12 w 10012"/>
                <a:gd name="connsiteY4" fmla="*/ 837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12" h="10000">
                  <a:moveTo>
                    <a:pt x="12" y="837"/>
                  </a:moveTo>
                  <a:lnTo>
                    <a:pt x="10005" y="0"/>
                  </a:lnTo>
                  <a:cubicBezTo>
                    <a:pt x="10007" y="3333"/>
                    <a:pt x="10010" y="6667"/>
                    <a:pt x="10012" y="10000"/>
                  </a:cubicBezTo>
                  <a:lnTo>
                    <a:pt x="12" y="10000"/>
                  </a:lnTo>
                  <a:cubicBezTo>
                    <a:pt x="56" y="6917"/>
                    <a:pt x="-32" y="3920"/>
                    <a:pt x="12" y="837"/>
                  </a:cubicBezTo>
                  <a:close/>
                </a:path>
              </a:pathLst>
            </a:custGeom>
            <a:solidFill>
              <a:srgbClr val="87A6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204F783-55DE-A65F-A20D-BA205439DA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659" b="33045"/>
            <a:stretch/>
          </p:blipFill>
          <p:spPr bwMode="auto">
            <a:xfrm>
              <a:off x="810198" y="147556"/>
              <a:ext cx="1945005" cy="62865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2" name="Text Box 2">
              <a:extLst>
                <a:ext uri="{FF2B5EF4-FFF2-40B4-BE49-F238E27FC236}">
                  <a16:creationId xmlns:a16="http://schemas.microsoft.com/office/drawing/2014/main" id="{28950636-C4A0-A585-EF8B-D316B9ADEA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84575" y="147555"/>
              <a:ext cx="7633685" cy="628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all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cumin Pro" panose="020B0504020202020204" pitchFamily="34" charset="77"/>
                  <a:ea typeface="Calibri" panose="020F0502020204030204" pitchFamily="34" charset="0"/>
                  <a:cs typeface="Times New Roman" panose="02020603050405020304" pitchFamily="18" charset="0"/>
                </a:rPr>
                <a:t>LOST IN COMMUNICATION</a:t>
              </a:r>
              <a:endParaRPr kumimoji="0" lang="en-US" sz="32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cumin Pro" panose="020B0504020202020204" pitchFamily="34" charset="77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835BC509-065D-8383-988E-1884E74007CA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5195" y="1046349"/>
            <a:ext cx="5061609" cy="5251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3284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">
            <a:extLst>
              <a:ext uri="{FF2B5EF4-FFF2-40B4-BE49-F238E27FC236}">
                <a16:creationId xmlns:a16="http://schemas.microsoft.com/office/drawing/2014/main" id="{9CFD517B-E5EA-36E7-0037-339ACD0E4A3E}"/>
              </a:ext>
            </a:extLst>
          </p:cNvPr>
          <p:cNvSpPr txBox="1">
            <a:spLocks/>
          </p:cNvSpPr>
          <p:nvPr/>
        </p:nvSpPr>
        <p:spPr>
          <a:xfrm>
            <a:off x="2374985" y="2712515"/>
            <a:ext cx="7947302" cy="1359346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rmAutofit/>
          </a:bodyPr>
          <a:lstStyle>
            <a:lvl1pPr marL="228600" lvl="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lvl="1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 dirty="0">
                <a:latin typeface="Acumin Pro" panose="020B0504020202020204" pitchFamily="34" charset="0"/>
              </a:rPr>
              <a:t>Direct vs. Indirect </a:t>
            </a:r>
          </a:p>
          <a:p>
            <a:pPr marL="0" indent="0">
              <a:buNone/>
            </a:pPr>
            <a:r>
              <a:rPr lang="en-US" sz="4000" b="1" dirty="0">
                <a:latin typeface="Acumin Pro" panose="020B0504020202020204" pitchFamily="34" charset="0"/>
              </a:rPr>
              <a:t>Communication Styles </a:t>
            </a: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1A1D0680-D521-30F7-6956-1938308AE4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9302" y="187279"/>
            <a:ext cx="7633252" cy="588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cumin Pro" panose="020B0504020202020204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LOST IN COMMUNICATION</a:t>
            </a:r>
            <a:endParaRPr kumimoji="0" lang="en-US" sz="3200" b="0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cumin Pro" panose="020B0504020202020204" pitchFamily="34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A71AD1A-214D-8081-F497-F0C55E0194DC}"/>
              </a:ext>
            </a:extLst>
          </p:cNvPr>
          <p:cNvGrpSpPr/>
          <p:nvPr/>
        </p:nvGrpSpPr>
        <p:grpSpPr>
          <a:xfrm>
            <a:off x="4969" y="0"/>
            <a:ext cx="12187031" cy="925830"/>
            <a:chOff x="-1" y="0"/>
            <a:chExt cx="12187723" cy="926245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55CFC90-E08F-B481-BD70-C837158BBD72}"/>
                </a:ext>
              </a:extLst>
            </p:cNvPr>
            <p:cNvSpPr/>
            <p:nvPr/>
          </p:nvSpPr>
          <p:spPr>
            <a:xfrm>
              <a:off x="-1" y="11845"/>
              <a:ext cx="12187723" cy="914400"/>
            </a:xfrm>
            <a:prstGeom prst="rect">
              <a:avLst/>
            </a:prstGeom>
            <a:solidFill>
              <a:srgbClr val="4954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Flowchart: Manual Input 7">
              <a:extLst>
                <a:ext uri="{FF2B5EF4-FFF2-40B4-BE49-F238E27FC236}">
                  <a16:creationId xmlns:a16="http://schemas.microsoft.com/office/drawing/2014/main" id="{659A1A83-2326-D14E-DF04-509B603C3926}"/>
                </a:ext>
              </a:extLst>
            </p:cNvPr>
            <p:cNvSpPr/>
            <p:nvPr/>
          </p:nvSpPr>
          <p:spPr>
            <a:xfrm rot="16200000">
              <a:off x="7279485" y="-3984476"/>
              <a:ext cx="923762" cy="8892713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00"/>
                <a:gd name="connsiteY0" fmla="*/ 1540 h 9540"/>
                <a:gd name="connsiteX1" fmla="*/ 9993 w 10000"/>
                <a:gd name="connsiteY1" fmla="*/ 0 h 9540"/>
                <a:gd name="connsiteX2" fmla="*/ 10000 w 10000"/>
                <a:gd name="connsiteY2" fmla="*/ 9540 h 9540"/>
                <a:gd name="connsiteX3" fmla="*/ 0 w 10000"/>
                <a:gd name="connsiteY3" fmla="*/ 9540 h 9540"/>
                <a:gd name="connsiteX4" fmla="*/ 0 w 10000"/>
                <a:gd name="connsiteY4" fmla="*/ 1540 h 9540"/>
                <a:gd name="connsiteX0" fmla="*/ 131 w 10000"/>
                <a:gd name="connsiteY0" fmla="*/ 750 h 10000"/>
                <a:gd name="connsiteX1" fmla="*/ 9993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31 w 10000"/>
                <a:gd name="connsiteY4" fmla="*/ 750 h 10000"/>
                <a:gd name="connsiteX0" fmla="*/ 234 w 10000"/>
                <a:gd name="connsiteY0" fmla="*/ 717 h 10000"/>
                <a:gd name="connsiteX1" fmla="*/ 9993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234 w 10000"/>
                <a:gd name="connsiteY4" fmla="*/ 717 h 10000"/>
                <a:gd name="connsiteX0" fmla="*/ 138 w 10000"/>
                <a:gd name="connsiteY0" fmla="*/ 828 h 10000"/>
                <a:gd name="connsiteX1" fmla="*/ 9993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38 w 10000"/>
                <a:gd name="connsiteY4" fmla="*/ 828 h 10000"/>
                <a:gd name="connsiteX0" fmla="*/ 12 w 10012"/>
                <a:gd name="connsiteY0" fmla="*/ 837 h 10000"/>
                <a:gd name="connsiteX1" fmla="*/ 10005 w 10012"/>
                <a:gd name="connsiteY1" fmla="*/ 0 h 10000"/>
                <a:gd name="connsiteX2" fmla="*/ 10012 w 10012"/>
                <a:gd name="connsiteY2" fmla="*/ 10000 h 10000"/>
                <a:gd name="connsiteX3" fmla="*/ 12 w 10012"/>
                <a:gd name="connsiteY3" fmla="*/ 10000 h 10000"/>
                <a:gd name="connsiteX4" fmla="*/ 12 w 10012"/>
                <a:gd name="connsiteY4" fmla="*/ 837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12" h="10000">
                  <a:moveTo>
                    <a:pt x="12" y="837"/>
                  </a:moveTo>
                  <a:lnTo>
                    <a:pt x="10005" y="0"/>
                  </a:lnTo>
                  <a:cubicBezTo>
                    <a:pt x="10007" y="3333"/>
                    <a:pt x="10010" y="6667"/>
                    <a:pt x="10012" y="10000"/>
                  </a:cubicBezTo>
                  <a:lnTo>
                    <a:pt x="12" y="10000"/>
                  </a:lnTo>
                  <a:cubicBezTo>
                    <a:pt x="56" y="6917"/>
                    <a:pt x="-32" y="3920"/>
                    <a:pt x="12" y="837"/>
                  </a:cubicBezTo>
                  <a:close/>
                </a:path>
              </a:pathLst>
            </a:custGeom>
            <a:solidFill>
              <a:srgbClr val="87A6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47A5A8A-BA67-5CC0-E3A6-45E90D3936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659" b="33045"/>
            <a:stretch/>
          </p:blipFill>
          <p:spPr bwMode="auto">
            <a:xfrm>
              <a:off x="810198" y="147556"/>
              <a:ext cx="1945005" cy="62865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3" name="Text Box 2">
              <a:extLst>
                <a:ext uri="{FF2B5EF4-FFF2-40B4-BE49-F238E27FC236}">
                  <a16:creationId xmlns:a16="http://schemas.microsoft.com/office/drawing/2014/main" id="{CABBD135-4E63-54E1-8452-7B1B9B7348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84575" y="147555"/>
              <a:ext cx="7633685" cy="628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all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cumin Pro" panose="020B0504020202020204" pitchFamily="34" charset="77"/>
                  <a:ea typeface="Calibri" panose="020F0502020204030204" pitchFamily="34" charset="0"/>
                  <a:cs typeface="Times New Roman" panose="02020603050405020304" pitchFamily="18" charset="0"/>
                </a:rPr>
                <a:t>LOST IN COMMUNICATION</a:t>
              </a:r>
              <a:endParaRPr kumimoji="0" lang="en-US" sz="32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cumin Pro" panose="020B0504020202020204" pitchFamily="34" charset="77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412819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6">
            <a:extLst>
              <a:ext uri="{FF2B5EF4-FFF2-40B4-BE49-F238E27FC236}">
                <a16:creationId xmlns:a16="http://schemas.microsoft.com/office/drawing/2014/main" id="{22603B98-DFEA-6EBF-F158-1131E3B0425D}"/>
              </a:ext>
            </a:extLst>
          </p:cNvPr>
          <p:cNvSpPr txBox="1">
            <a:spLocks/>
          </p:cNvSpPr>
          <p:nvPr/>
        </p:nvSpPr>
        <p:spPr>
          <a:xfrm>
            <a:off x="506343" y="1169342"/>
            <a:ext cx="7321993" cy="724155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rmAutofit/>
          </a:bodyPr>
          <a:lstStyle>
            <a:lvl1pPr marL="228600" lvl="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lvl="1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>
                <a:latin typeface="Acumin Pro" panose="020B0504020202020204" pitchFamily="34" charset="0"/>
              </a:rPr>
              <a:t>Direct Communication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883C7B-66A9-5900-A7CC-4F036D7C1946}"/>
              </a:ext>
            </a:extLst>
          </p:cNvPr>
          <p:cNvSpPr txBox="1"/>
          <p:nvPr/>
        </p:nvSpPr>
        <p:spPr>
          <a:xfrm>
            <a:off x="1341798" y="1893497"/>
            <a:ext cx="9258300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effectLst/>
                <a:latin typeface="Acumin Pro" panose="020B0504020202020204" pitchFamily="34" charset="0"/>
              </a:rPr>
              <a:t>Direct communication is common in low-context cultures. The communication style is considered direct as the communicators tend to speak what they think (Joyce, 2012). </a:t>
            </a:r>
            <a:br>
              <a:rPr lang="en-US" sz="2200" dirty="0">
                <a:effectLst/>
                <a:latin typeface="Acumin Pro" panose="020B0504020202020204" pitchFamily="34" charset="0"/>
              </a:rPr>
            </a:br>
            <a:endParaRPr lang="en-US" sz="2200" dirty="0">
              <a:effectLst/>
              <a:latin typeface="Acumin Pro" panose="020B05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effectLst/>
                <a:latin typeface="Acumin Pro" panose="020B0504020202020204" pitchFamily="34" charset="0"/>
              </a:rPr>
              <a:t>The overall goal of communication is “getting or giving information” (Peace Corps, 1997, p. 78). </a:t>
            </a:r>
            <a:endParaRPr lang="en-US" sz="2200" dirty="0">
              <a:latin typeface="Acumin Pro" panose="020B0504020202020204" pitchFamily="34" charset="0"/>
            </a:endParaRPr>
          </a:p>
          <a:p>
            <a:pPr marL="0" indent="0">
              <a:buNone/>
            </a:pPr>
            <a:endParaRPr lang="en-US" sz="2200" dirty="0">
              <a:latin typeface="Acumin Pro" panose="020B05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Acumin Pro" panose="020B0504020202020204" pitchFamily="34" charset="0"/>
              </a:rPr>
              <a:t>For example: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Acumin Pro" panose="020B0504020202020204" pitchFamily="34" charset="0"/>
              </a:rPr>
              <a:t>That’s a bad idea. That won’t work.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Acumin Pro" panose="020B0504020202020204" pitchFamily="34" charset="0"/>
              </a:rPr>
              <a:t>I don’t agree with you. Here’s why.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Acumin Pro" panose="020B0504020202020204" pitchFamily="34" charset="0"/>
              </a:rPr>
              <a:t>We have problems with your idea.</a:t>
            </a:r>
          </a:p>
          <a:p>
            <a:pPr lvl="1"/>
            <a:endParaRPr lang="en-US" dirty="0">
              <a:latin typeface="Acumen Pro"/>
            </a:endParaRPr>
          </a:p>
          <a:p>
            <a:endParaRPr lang="en-US" sz="1800" dirty="0">
              <a:latin typeface="Acumen Pro"/>
            </a:endParaRPr>
          </a:p>
          <a:p>
            <a:endParaRPr lang="en-US" dirty="0"/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24F83A9F-C4CA-054C-0A0D-A6D393C512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9302" y="187279"/>
            <a:ext cx="7633252" cy="588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cumin Pro" panose="020B0504020202020204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LOST IN COMMUNICATION</a:t>
            </a:r>
            <a:endParaRPr kumimoji="0" lang="en-US" sz="3200" b="0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cumin Pro" panose="020B0504020202020204" pitchFamily="34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4217A57-3000-F25E-34C8-96E292E77253}"/>
              </a:ext>
            </a:extLst>
          </p:cNvPr>
          <p:cNvGrpSpPr/>
          <p:nvPr/>
        </p:nvGrpSpPr>
        <p:grpSpPr>
          <a:xfrm>
            <a:off x="4969" y="0"/>
            <a:ext cx="12187031" cy="925830"/>
            <a:chOff x="-1" y="0"/>
            <a:chExt cx="12187723" cy="92624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D425D16-609C-5B5C-F0BE-50E5FC0082DB}"/>
                </a:ext>
              </a:extLst>
            </p:cNvPr>
            <p:cNvSpPr/>
            <p:nvPr/>
          </p:nvSpPr>
          <p:spPr>
            <a:xfrm>
              <a:off x="-1" y="11845"/>
              <a:ext cx="12187723" cy="914400"/>
            </a:xfrm>
            <a:prstGeom prst="rect">
              <a:avLst/>
            </a:prstGeom>
            <a:solidFill>
              <a:srgbClr val="4954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lowchart: Manual Input 7">
              <a:extLst>
                <a:ext uri="{FF2B5EF4-FFF2-40B4-BE49-F238E27FC236}">
                  <a16:creationId xmlns:a16="http://schemas.microsoft.com/office/drawing/2014/main" id="{71837C04-0CFD-2A77-73F7-DA11ABF84979}"/>
                </a:ext>
              </a:extLst>
            </p:cNvPr>
            <p:cNvSpPr/>
            <p:nvPr/>
          </p:nvSpPr>
          <p:spPr>
            <a:xfrm rot="16200000">
              <a:off x="7279485" y="-3984476"/>
              <a:ext cx="923762" cy="8892713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00"/>
                <a:gd name="connsiteY0" fmla="*/ 1540 h 9540"/>
                <a:gd name="connsiteX1" fmla="*/ 9993 w 10000"/>
                <a:gd name="connsiteY1" fmla="*/ 0 h 9540"/>
                <a:gd name="connsiteX2" fmla="*/ 10000 w 10000"/>
                <a:gd name="connsiteY2" fmla="*/ 9540 h 9540"/>
                <a:gd name="connsiteX3" fmla="*/ 0 w 10000"/>
                <a:gd name="connsiteY3" fmla="*/ 9540 h 9540"/>
                <a:gd name="connsiteX4" fmla="*/ 0 w 10000"/>
                <a:gd name="connsiteY4" fmla="*/ 1540 h 9540"/>
                <a:gd name="connsiteX0" fmla="*/ 131 w 10000"/>
                <a:gd name="connsiteY0" fmla="*/ 750 h 10000"/>
                <a:gd name="connsiteX1" fmla="*/ 9993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31 w 10000"/>
                <a:gd name="connsiteY4" fmla="*/ 750 h 10000"/>
                <a:gd name="connsiteX0" fmla="*/ 234 w 10000"/>
                <a:gd name="connsiteY0" fmla="*/ 717 h 10000"/>
                <a:gd name="connsiteX1" fmla="*/ 9993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234 w 10000"/>
                <a:gd name="connsiteY4" fmla="*/ 717 h 10000"/>
                <a:gd name="connsiteX0" fmla="*/ 138 w 10000"/>
                <a:gd name="connsiteY0" fmla="*/ 828 h 10000"/>
                <a:gd name="connsiteX1" fmla="*/ 9993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38 w 10000"/>
                <a:gd name="connsiteY4" fmla="*/ 828 h 10000"/>
                <a:gd name="connsiteX0" fmla="*/ 12 w 10012"/>
                <a:gd name="connsiteY0" fmla="*/ 837 h 10000"/>
                <a:gd name="connsiteX1" fmla="*/ 10005 w 10012"/>
                <a:gd name="connsiteY1" fmla="*/ 0 h 10000"/>
                <a:gd name="connsiteX2" fmla="*/ 10012 w 10012"/>
                <a:gd name="connsiteY2" fmla="*/ 10000 h 10000"/>
                <a:gd name="connsiteX3" fmla="*/ 12 w 10012"/>
                <a:gd name="connsiteY3" fmla="*/ 10000 h 10000"/>
                <a:gd name="connsiteX4" fmla="*/ 12 w 10012"/>
                <a:gd name="connsiteY4" fmla="*/ 837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12" h="10000">
                  <a:moveTo>
                    <a:pt x="12" y="837"/>
                  </a:moveTo>
                  <a:lnTo>
                    <a:pt x="10005" y="0"/>
                  </a:lnTo>
                  <a:cubicBezTo>
                    <a:pt x="10007" y="3333"/>
                    <a:pt x="10010" y="6667"/>
                    <a:pt x="10012" y="10000"/>
                  </a:cubicBezTo>
                  <a:lnTo>
                    <a:pt x="12" y="10000"/>
                  </a:lnTo>
                  <a:cubicBezTo>
                    <a:pt x="56" y="6917"/>
                    <a:pt x="-32" y="3920"/>
                    <a:pt x="12" y="837"/>
                  </a:cubicBezTo>
                  <a:close/>
                </a:path>
              </a:pathLst>
            </a:custGeom>
            <a:solidFill>
              <a:srgbClr val="87A6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70FA0DE-5A24-F00D-6AE0-1D87969791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659" b="33045"/>
            <a:stretch/>
          </p:blipFill>
          <p:spPr bwMode="auto">
            <a:xfrm>
              <a:off x="810198" y="147556"/>
              <a:ext cx="1945005" cy="62865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4" name="Text Box 2">
              <a:extLst>
                <a:ext uri="{FF2B5EF4-FFF2-40B4-BE49-F238E27FC236}">
                  <a16:creationId xmlns:a16="http://schemas.microsoft.com/office/drawing/2014/main" id="{6D4AD637-BB3E-B16A-F2D5-49130F8929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84575" y="147555"/>
              <a:ext cx="7633685" cy="628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all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cumin Pro" panose="020B0504020202020204" pitchFamily="34" charset="77"/>
                  <a:ea typeface="Calibri" panose="020F0502020204030204" pitchFamily="34" charset="0"/>
                  <a:cs typeface="Times New Roman" panose="02020603050405020304" pitchFamily="18" charset="0"/>
                </a:rPr>
                <a:t>LOST IN COMMUNICATION</a:t>
              </a:r>
              <a:endParaRPr kumimoji="0" lang="en-US" sz="32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cumin Pro" panose="020B0504020202020204" pitchFamily="34" charset="77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45EF5053-B2F9-9CA7-64E1-49753BE5E68D}"/>
              </a:ext>
            </a:extLst>
          </p:cNvPr>
          <p:cNvSpPr txBox="1"/>
          <p:nvPr/>
        </p:nvSpPr>
        <p:spPr>
          <a:xfrm>
            <a:off x="100012" y="6416805"/>
            <a:ext cx="11444287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>
                <a:latin typeface="Acumin Pro" panose="020B0504020202020204" pitchFamily="34" charset="0"/>
              </a:rPr>
              <a:t>Joyce, C. (2012). The impact of direct and indirect communication. </a:t>
            </a:r>
            <a:r>
              <a:rPr lang="en-US" sz="900" i="1" dirty="0">
                <a:latin typeface="Acumin Pro" panose="020B0504020202020204" pitchFamily="34" charset="0"/>
              </a:rPr>
              <a:t>Journal of the International Ombudsman Association.</a:t>
            </a:r>
          </a:p>
          <a:p>
            <a:r>
              <a:rPr lang="en-US" sz="900" dirty="0">
                <a:latin typeface="Acumin Pro" panose="020B0504020202020204" pitchFamily="34" charset="0"/>
              </a:rPr>
              <a:t>Peace Corps. (1997). </a:t>
            </a:r>
            <a:r>
              <a:rPr lang="en-US" sz="900" i="1" dirty="0">
                <a:latin typeface="Acumin Pro" panose="020B0504020202020204" pitchFamily="34" charset="0"/>
              </a:rPr>
              <a:t>Culture matters: The peace corps cross-cultural workbook</a:t>
            </a:r>
            <a:r>
              <a:rPr lang="en-US" sz="900" dirty="0">
                <a:latin typeface="Acumin Pro" panose="020B0504020202020204" pitchFamily="34" charset="0"/>
              </a:rPr>
              <a:t>. Washington, D.C.: Peace Corps Information Collection And Exchange</a:t>
            </a:r>
            <a:r>
              <a:rPr lang="en-US" sz="900" i="1" dirty="0">
                <a:latin typeface="Acumin Pro" panose="020B0504020202020204" pitchFamily="34" charset="0"/>
              </a:rPr>
              <a:t>.</a:t>
            </a:r>
          </a:p>
          <a:p>
            <a:endParaRPr lang="en-US" sz="900" dirty="0">
              <a:latin typeface="Acumin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08854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6">
            <a:extLst>
              <a:ext uri="{FF2B5EF4-FFF2-40B4-BE49-F238E27FC236}">
                <a16:creationId xmlns:a16="http://schemas.microsoft.com/office/drawing/2014/main" id="{22603B98-DFEA-6EBF-F158-1131E3B0425D}"/>
              </a:ext>
            </a:extLst>
          </p:cNvPr>
          <p:cNvSpPr txBox="1">
            <a:spLocks/>
          </p:cNvSpPr>
          <p:nvPr/>
        </p:nvSpPr>
        <p:spPr>
          <a:xfrm>
            <a:off x="1028313" y="1477461"/>
            <a:ext cx="7321993" cy="724155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rmAutofit/>
          </a:bodyPr>
          <a:lstStyle>
            <a:lvl1pPr marL="228600" lvl="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lvl="1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>
                <a:latin typeface="Acumin Pro" panose="020B0504020202020204" pitchFamily="34" charset="0"/>
              </a:rPr>
              <a:t>Indirect Communication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883C7B-66A9-5900-A7CC-4F036D7C1946}"/>
              </a:ext>
            </a:extLst>
          </p:cNvPr>
          <p:cNvSpPr txBox="1"/>
          <p:nvPr/>
        </p:nvSpPr>
        <p:spPr>
          <a:xfrm>
            <a:off x="1772328" y="2377291"/>
            <a:ext cx="9258300" cy="4647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effectLst/>
                <a:latin typeface="Acumin Pro" panose="020B0504020202020204" pitchFamily="34" charset="0"/>
              </a:rPr>
              <a:t>Indirect communication is commonly practiced in high-context cultures. The communicators convey their messages verbally along with some nonverbal behaviors such as pauses, tone, eye movements, etc. (Joyce, 2012; Ting-Toomey &amp; Dorjee, 1999).</a:t>
            </a:r>
            <a:br>
              <a:rPr lang="en-US" sz="2200" dirty="0">
                <a:effectLst/>
                <a:latin typeface="Acumin Pro" panose="020B0504020202020204" pitchFamily="34" charset="0"/>
              </a:rPr>
            </a:br>
            <a:endParaRPr lang="en-US" sz="2200" dirty="0">
              <a:latin typeface="Acumin Pro" panose="020B05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Acumin Pro" panose="020B0504020202020204" pitchFamily="34" charset="0"/>
              </a:rPr>
              <a:t>For example: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Acumin Pro" panose="020B0504020202020204" pitchFamily="34" charset="0"/>
              </a:rPr>
              <a:t>Are there any other ideas?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Acumin Pro" panose="020B0504020202020204" pitchFamily="34" charset="0"/>
              </a:rPr>
              <a:t>May I make a small suggestion?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Acumin Pro" panose="020B0504020202020204" pitchFamily="34" charset="0"/>
              </a:rPr>
              <a:t>Your idea might work.</a:t>
            </a:r>
          </a:p>
          <a:p>
            <a:pPr lvl="1"/>
            <a:endParaRPr lang="en-US" dirty="0">
              <a:latin typeface="Acumen Pro"/>
            </a:endParaRPr>
          </a:p>
          <a:p>
            <a:endParaRPr lang="en-US" sz="1800" dirty="0">
              <a:latin typeface="Acumen Pro"/>
            </a:endParaRPr>
          </a:p>
          <a:p>
            <a:endParaRPr lang="en-US" dirty="0"/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479E8B05-6EDE-769B-8F16-323FE6DB6B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9302" y="187279"/>
            <a:ext cx="7633252" cy="588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cumin Pro" panose="020B0504020202020204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LOST IN COMMUNICATION</a:t>
            </a:r>
            <a:endParaRPr kumimoji="0" lang="en-US" sz="3200" b="0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cumin Pro" panose="020B0504020202020204" pitchFamily="34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4A0FB9E-D911-0DFE-517B-F9ED6647B743}"/>
              </a:ext>
            </a:extLst>
          </p:cNvPr>
          <p:cNvGrpSpPr/>
          <p:nvPr/>
        </p:nvGrpSpPr>
        <p:grpSpPr>
          <a:xfrm>
            <a:off x="4969" y="0"/>
            <a:ext cx="12187031" cy="925830"/>
            <a:chOff x="-1" y="0"/>
            <a:chExt cx="12187723" cy="92624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91D3C91-9965-D070-92FF-428A44E54FC8}"/>
                </a:ext>
              </a:extLst>
            </p:cNvPr>
            <p:cNvSpPr/>
            <p:nvPr/>
          </p:nvSpPr>
          <p:spPr>
            <a:xfrm>
              <a:off x="-1" y="11845"/>
              <a:ext cx="12187723" cy="914400"/>
            </a:xfrm>
            <a:prstGeom prst="rect">
              <a:avLst/>
            </a:prstGeom>
            <a:solidFill>
              <a:srgbClr val="4954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lowchart: Manual Input 7">
              <a:extLst>
                <a:ext uri="{FF2B5EF4-FFF2-40B4-BE49-F238E27FC236}">
                  <a16:creationId xmlns:a16="http://schemas.microsoft.com/office/drawing/2014/main" id="{1109BE85-B712-AFD3-FA9A-9DC080595730}"/>
                </a:ext>
              </a:extLst>
            </p:cNvPr>
            <p:cNvSpPr/>
            <p:nvPr/>
          </p:nvSpPr>
          <p:spPr>
            <a:xfrm rot="16200000">
              <a:off x="7279485" y="-3984476"/>
              <a:ext cx="923762" cy="8892713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00"/>
                <a:gd name="connsiteY0" fmla="*/ 1540 h 9540"/>
                <a:gd name="connsiteX1" fmla="*/ 9993 w 10000"/>
                <a:gd name="connsiteY1" fmla="*/ 0 h 9540"/>
                <a:gd name="connsiteX2" fmla="*/ 10000 w 10000"/>
                <a:gd name="connsiteY2" fmla="*/ 9540 h 9540"/>
                <a:gd name="connsiteX3" fmla="*/ 0 w 10000"/>
                <a:gd name="connsiteY3" fmla="*/ 9540 h 9540"/>
                <a:gd name="connsiteX4" fmla="*/ 0 w 10000"/>
                <a:gd name="connsiteY4" fmla="*/ 1540 h 9540"/>
                <a:gd name="connsiteX0" fmla="*/ 131 w 10000"/>
                <a:gd name="connsiteY0" fmla="*/ 750 h 10000"/>
                <a:gd name="connsiteX1" fmla="*/ 9993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31 w 10000"/>
                <a:gd name="connsiteY4" fmla="*/ 750 h 10000"/>
                <a:gd name="connsiteX0" fmla="*/ 234 w 10000"/>
                <a:gd name="connsiteY0" fmla="*/ 717 h 10000"/>
                <a:gd name="connsiteX1" fmla="*/ 9993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234 w 10000"/>
                <a:gd name="connsiteY4" fmla="*/ 717 h 10000"/>
                <a:gd name="connsiteX0" fmla="*/ 138 w 10000"/>
                <a:gd name="connsiteY0" fmla="*/ 828 h 10000"/>
                <a:gd name="connsiteX1" fmla="*/ 9993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38 w 10000"/>
                <a:gd name="connsiteY4" fmla="*/ 828 h 10000"/>
                <a:gd name="connsiteX0" fmla="*/ 12 w 10012"/>
                <a:gd name="connsiteY0" fmla="*/ 837 h 10000"/>
                <a:gd name="connsiteX1" fmla="*/ 10005 w 10012"/>
                <a:gd name="connsiteY1" fmla="*/ 0 h 10000"/>
                <a:gd name="connsiteX2" fmla="*/ 10012 w 10012"/>
                <a:gd name="connsiteY2" fmla="*/ 10000 h 10000"/>
                <a:gd name="connsiteX3" fmla="*/ 12 w 10012"/>
                <a:gd name="connsiteY3" fmla="*/ 10000 h 10000"/>
                <a:gd name="connsiteX4" fmla="*/ 12 w 10012"/>
                <a:gd name="connsiteY4" fmla="*/ 837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12" h="10000">
                  <a:moveTo>
                    <a:pt x="12" y="837"/>
                  </a:moveTo>
                  <a:lnTo>
                    <a:pt x="10005" y="0"/>
                  </a:lnTo>
                  <a:cubicBezTo>
                    <a:pt x="10007" y="3333"/>
                    <a:pt x="10010" y="6667"/>
                    <a:pt x="10012" y="10000"/>
                  </a:cubicBezTo>
                  <a:lnTo>
                    <a:pt x="12" y="10000"/>
                  </a:lnTo>
                  <a:cubicBezTo>
                    <a:pt x="56" y="6917"/>
                    <a:pt x="-32" y="3920"/>
                    <a:pt x="12" y="837"/>
                  </a:cubicBezTo>
                  <a:close/>
                </a:path>
              </a:pathLst>
            </a:custGeom>
            <a:solidFill>
              <a:srgbClr val="87A6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0117293-CEC3-E8ED-242F-39DF22520F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659" b="33045"/>
            <a:stretch/>
          </p:blipFill>
          <p:spPr bwMode="auto">
            <a:xfrm>
              <a:off x="810198" y="147556"/>
              <a:ext cx="1945005" cy="62865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4" name="Text Box 2">
              <a:extLst>
                <a:ext uri="{FF2B5EF4-FFF2-40B4-BE49-F238E27FC236}">
                  <a16:creationId xmlns:a16="http://schemas.microsoft.com/office/drawing/2014/main" id="{25DA05B3-C590-46DC-C00B-0956632F24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84575" y="147555"/>
              <a:ext cx="7633685" cy="628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all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cumin Pro" panose="020B0504020202020204" pitchFamily="34" charset="77"/>
                  <a:ea typeface="Calibri" panose="020F0502020204030204" pitchFamily="34" charset="0"/>
                  <a:cs typeface="Times New Roman" panose="02020603050405020304" pitchFamily="18" charset="0"/>
                </a:rPr>
                <a:t>LOST IN COMMUNICATION</a:t>
              </a:r>
              <a:endParaRPr kumimoji="0" lang="en-US" sz="32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cumin Pro" panose="020B0504020202020204" pitchFamily="34" charset="77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F8098737-C2F9-4213-1C92-DF6742BF7E4F}"/>
              </a:ext>
            </a:extLst>
          </p:cNvPr>
          <p:cNvSpPr txBox="1"/>
          <p:nvPr/>
        </p:nvSpPr>
        <p:spPr>
          <a:xfrm>
            <a:off x="100012" y="6416805"/>
            <a:ext cx="11444287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>
                <a:latin typeface="Acumin Pro" panose="020B0504020202020204" pitchFamily="34" charset="0"/>
              </a:rPr>
              <a:t>Joyce, C. (2012). The impact of direct and indirect communication. </a:t>
            </a:r>
            <a:r>
              <a:rPr lang="en-US" sz="900" i="1" dirty="0">
                <a:latin typeface="Acumin Pro" panose="020B0504020202020204" pitchFamily="34" charset="0"/>
              </a:rPr>
              <a:t>Journal of the International Ombudsman Association.</a:t>
            </a:r>
          </a:p>
          <a:p>
            <a:r>
              <a:rPr lang="en-US" sz="900" dirty="0">
                <a:latin typeface="Acumin Pro" panose="020B0504020202020204" pitchFamily="34" charset="0"/>
              </a:rPr>
              <a:t>Ting-Toomey, S., &amp; Dorjee, T. (1999). </a:t>
            </a:r>
            <a:r>
              <a:rPr lang="en-US" sz="900" i="1" dirty="0">
                <a:latin typeface="Acumin Pro" panose="020B0504020202020204" pitchFamily="34" charset="0"/>
              </a:rPr>
              <a:t>Communicating across cultures</a:t>
            </a:r>
            <a:r>
              <a:rPr lang="en-US" sz="900" dirty="0">
                <a:latin typeface="Acumin Pro" panose="020B0504020202020204" pitchFamily="34" charset="0"/>
              </a:rPr>
              <a:t>. New York: The Guilford Press.</a:t>
            </a:r>
          </a:p>
          <a:p>
            <a:endParaRPr lang="en-US" sz="900" dirty="0">
              <a:latin typeface="Acumin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32318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43E8634C-35C0-664F-A32B-83FF1D6052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190" y="5257800"/>
            <a:ext cx="2032000" cy="1600200"/>
          </a:xfrm>
          <a:prstGeom prst="rect">
            <a:avLst/>
          </a:prstGeom>
        </p:spPr>
      </p:pic>
      <p:sp>
        <p:nvSpPr>
          <p:cNvPr id="11" name="Subtitle">
            <a:extLst>
              <a:ext uri="{FF2B5EF4-FFF2-40B4-BE49-F238E27FC236}">
                <a16:creationId xmlns:a16="http://schemas.microsoft.com/office/drawing/2014/main" id="{D7997003-038F-18F2-709F-B1026515F709}"/>
              </a:ext>
            </a:extLst>
          </p:cNvPr>
          <p:cNvSpPr txBox="1">
            <a:spLocks/>
          </p:cNvSpPr>
          <p:nvPr/>
        </p:nvSpPr>
        <p:spPr>
          <a:xfrm>
            <a:off x="4363345" y="2853664"/>
            <a:ext cx="4326523" cy="83099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5400" b="1" dirty="0">
                <a:solidFill>
                  <a:schemeClr val="tx2"/>
                </a:solidFill>
                <a:latin typeface="Acumin Pro" panose="020B0504020202020204" pitchFamily="34" charset="0"/>
              </a:rPr>
              <a:t>Pacing</a:t>
            </a: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E5E3E562-6B11-A35F-3371-6931781F31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9302" y="187279"/>
            <a:ext cx="7633252" cy="588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cumin Pro" panose="020B0504020202020204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LOST IN COMMUNICATION</a:t>
            </a:r>
            <a:endParaRPr kumimoji="0" lang="en-US" sz="3200" b="0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cumin Pro" panose="020B0504020202020204" pitchFamily="34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809D76F-93C1-FFBC-11F4-DF0CED69DDF0}"/>
              </a:ext>
            </a:extLst>
          </p:cNvPr>
          <p:cNvGrpSpPr/>
          <p:nvPr/>
        </p:nvGrpSpPr>
        <p:grpSpPr>
          <a:xfrm>
            <a:off x="4969" y="0"/>
            <a:ext cx="12187031" cy="925830"/>
            <a:chOff x="-1" y="0"/>
            <a:chExt cx="12187723" cy="926245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E4734D1-ED4C-062B-7B4C-1082D1B2D7A4}"/>
                </a:ext>
              </a:extLst>
            </p:cNvPr>
            <p:cNvSpPr/>
            <p:nvPr/>
          </p:nvSpPr>
          <p:spPr>
            <a:xfrm>
              <a:off x="-1" y="11845"/>
              <a:ext cx="12187723" cy="914400"/>
            </a:xfrm>
            <a:prstGeom prst="rect">
              <a:avLst/>
            </a:prstGeom>
            <a:solidFill>
              <a:srgbClr val="4954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lowchart: Manual Input 7">
              <a:extLst>
                <a:ext uri="{FF2B5EF4-FFF2-40B4-BE49-F238E27FC236}">
                  <a16:creationId xmlns:a16="http://schemas.microsoft.com/office/drawing/2014/main" id="{4C98382C-F108-0D2E-439E-1C1F9625A418}"/>
                </a:ext>
              </a:extLst>
            </p:cNvPr>
            <p:cNvSpPr/>
            <p:nvPr/>
          </p:nvSpPr>
          <p:spPr>
            <a:xfrm rot="16200000">
              <a:off x="7279485" y="-3984476"/>
              <a:ext cx="923762" cy="8892713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00"/>
                <a:gd name="connsiteY0" fmla="*/ 1540 h 9540"/>
                <a:gd name="connsiteX1" fmla="*/ 9993 w 10000"/>
                <a:gd name="connsiteY1" fmla="*/ 0 h 9540"/>
                <a:gd name="connsiteX2" fmla="*/ 10000 w 10000"/>
                <a:gd name="connsiteY2" fmla="*/ 9540 h 9540"/>
                <a:gd name="connsiteX3" fmla="*/ 0 w 10000"/>
                <a:gd name="connsiteY3" fmla="*/ 9540 h 9540"/>
                <a:gd name="connsiteX4" fmla="*/ 0 w 10000"/>
                <a:gd name="connsiteY4" fmla="*/ 1540 h 9540"/>
                <a:gd name="connsiteX0" fmla="*/ 131 w 10000"/>
                <a:gd name="connsiteY0" fmla="*/ 750 h 10000"/>
                <a:gd name="connsiteX1" fmla="*/ 9993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31 w 10000"/>
                <a:gd name="connsiteY4" fmla="*/ 750 h 10000"/>
                <a:gd name="connsiteX0" fmla="*/ 234 w 10000"/>
                <a:gd name="connsiteY0" fmla="*/ 717 h 10000"/>
                <a:gd name="connsiteX1" fmla="*/ 9993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234 w 10000"/>
                <a:gd name="connsiteY4" fmla="*/ 717 h 10000"/>
                <a:gd name="connsiteX0" fmla="*/ 138 w 10000"/>
                <a:gd name="connsiteY0" fmla="*/ 828 h 10000"/>
                <a:gd name="connsiteX1" fmla="*/ 9993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38 w 10000"/>
                <a:gd name="connsiteY4" fmla="*/ 828 h 10000"/>
                <a:gd name="connsiteX0" fmla="*/ 12 w 10012"/>
                <a:gd name="connsiteY0" fmla="*/ 837 h 10000"/>
                <a:gd name="connsiteX1" fmla="*/ 10005 w 10012"/>
                <a:gd name="connsiteY1" fmla="*/ 0 h 10000"/>
                <a:gd name="connsiteX2" fmla="*/ 10012 w 10012"/>
                <a:gd name="connsiteY2" fmla="*/ 10000 h 10000"/>
                <a:gd name="connsiteX3" fmla="*/ 12 w 10012"/>
                <a:gd name="connsiteY3" fmla="*/ 10000 h 10000"/>
                <a:gd name="connsiteX4" fmla="*/ 12 w 10012"/>
                <a:gd name="connsiteY4" fmla="*/ 837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12" h="10000">
                  <a:moveTo>
                    <a:pt x="12" y="837"/>
                  </a:moveTo>
                  <a:lnTo>
                    <a:pt x="10005" y="0"/>
                  </a:lnTo>
                  <a:cubicBezTo>
                    <a:pt x="10007" y="3333"/>
                    <a:pt x="10010" y="6667"/>
                    <a:pt x="10012" y="10000"/>
                  </a:cubicBezTo>
                  <a:lnTo>
                    <a:pt x="12" y="10000"/>
                  </a:lnTo>
                  <a:cubicBezTo>
                    <a:pt x="56" y="6917"/>
                    <a:pt x="-32" y="3920"/>
                    <a:pt x="12" y="837"/>
                  </a:cubicBezTo>
                  <a:close/>
                </a:path>
              </a:pathLst>
            </a:custGeom>
            <a:solidFill>
              <a:srgbClr val="87A6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95D4CAE-30A1-71A9-79C9-BB44754B3A9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659" b="33045"/>
            <a:stretch/>
          </p:blipFill>
          <p:spPr bwMode="auto">
            <a:xfrm>
              <a:off x="810198" y="147556"/>
              <a:ext cx="1945005" cy="62865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4" name="Text Box 2">
              <a:extLst>
                <a:ext uri="{FF2B5EF4-FFF2-40B4-BE49-F238E27FC236}">
                  <a16:creationId xmlns:a16="http://schemas.microsoft.com/office/drawing/2014/main" id="{00BA7DC2-999D-2C76-891C-9981A263EE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84575" y="147555"/>
              <a:ext cx="7633685" cy="628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all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cumin Pro" panose="020B0504020202020204" pitchFamily="34" charset="77"/>
                  <a:ea typeface="Calibri" panose="020F0502020204030204" pitchFamily="34" charset="0"/>
                  <a:cs typeface="Times New Roman" panose="02020603050405020304" pitchFamily="18" charset="0"/>
                </a:rPr>
                <a:t>LOST IN COMMUNICATION</a:t>
              </a:r>
              <a:endParaRPr kumimoji="0" lang="en-US" sz="32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cumin Pro" panose="020B0504020202020204" pitchFamily="34" charset="77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701426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84">
            <a:extLst>
              <a:ext uri="{FF2B5EF4-FFF2-40B4-BE49-F238E27FC236}">
                <a16:creationId xmlns:a16="http://schemas.microsoft.com/office/drawing/2014/main" id="{AC16F86D-C0E4-7543-5882-0FBA2DDE8F3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981450" y="1328296"/>
            <a:ext cx="4635500" cy="763600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vert="horz" lIns="121900" tIns="121900" rIns="121900" bIns="121900" rtlCol="0" anchor="t" anchorCtr="0">
            <a:noAutofit/>
          </a:bodyPr>
          <a:lstStyle/>
          <a:p>
            <a:pPr algn="ctr"/>
            <a:r>
              <a:rPr lang="en" sz="3600" dirty="0">
                <a:latin typeface="Acumin Pro" panose="020B0504020202020204" pitchFamily="34" charset="0"/>
              </a:rPr>
              <a:t>“</a:t>
            </a:r>
            <a:r>
              <a:rPr lang="en" sz="3600" b="1" dirty="0">
                <a:latin typeface="Acumin Pro" panose="020B0504020202020204" pitchFamily="34" charset="0"/>
              </a:rPr>
              <a:t>Turn-Taking</a:t>
            </a:r>
            <a:r>
              <a:rPr lang="en" sz="3600" dirty="0">
                <a:latin typeface="Acumin Pro" panose="020B0504020202020204" pitchFamily="34" charset="0"/>
              </a:rPr>
              <a:t>”</a:t>
            </a:r>
          </a:p>
        </p:txBody>
      </p:sp>
      <p:sp>
        <p:nvSpPr>
          <p:cNvPr id="20" name="Shape 85">
            <a:extLst>
              <a:ext uri="{FF2B5EF4-FFF2-40B4-BE49-F238E27FC236}">
                <a16:creationId xmlns:a16="http://schemas.microsoft.com/office/drawing/2014/main" id="{9A4EA2BA-7D8D-1572-8BCA-DB398C1DFBE7}"/>
              </a:ext>
            </a:extLst>
          </p:cNvPr>
          <p:cNvSpPr txBox="1">
            <a:spLocks/>
          </p:cNvSpPr>
          <p:nvPr/>
        </p:nvSpPr>
        <p:spPr>
          <a:xfrm>
            <a:off x="2687563" y="2274265"/>
            <a:ext cx="4890326" cy="1543451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latin typeface="Acumin Pro" panose="020B0504020202020204" pitchFamily="34" charset="0"/>
              </a:rPr>
              <a:t>Detached</a:t>
            </a:r>
          </a:p>
          <a:p>
            <a:r>
              <a:rPr lang="en-US" sz="2400" b="1" dirty="0">
                <a:latin typeface="Acumin Pro" panose="020B0504020202020204" pitchFamily="34" charset="0"/>
              </a:rPr>
              <a:t>Fast-paced</a:t>
            </a:r>
          </a:p>
          <a:p>
            <a:r>
              <a:rPr lang="en-US" sz="2400" b="1" dirty="0">
                <a:latin typeface="Acumin Pro" panose="020B0504020202020204" pitchFamily="34" charset="0"/>
              </a:rPr>
              <a:t>“Listen for the period”</a:t>
            </a:r>
          </a:p>
          <a:p>
            <a:pPr>
              <a:buFont typeface="Arial" panose="020B0604020202020204" pitchFamily="34" charset="0"/>
              <a:buNone/>
            </a:pPr>
            <a:endParaRPr lang="en-US" b="1" dirty="0">
              <a:latin typeface="Acumin Pro" panose="020B0504020202020204" pitchFamily="34" charset="0"/>
            </a:endParaRPr>
          </a:p>
        </p:txBody>
      </p:sp>
      <p:cxnSp>
        <p:nvCxnSpPr>
          <p:cNvPr id="21" name="Shape 87">
            <a:extLst>
              <a:ext uri="{FF2B5EF4-FFF2-40B4-BE49-F238E27FC236}">
                <a16:creationId xmlns:a16="http://schemas.microsoft.com/office/drawing/2014/main" id="{43ADB5A4-A192-501E-681B-B816A5847434}"/>
              </a:ext>
            </a:extLst>
          </p:cNvPr>
          <p:cNvCxnSpPr/>
          <p:nvPr/>
        </p:nvCxnSpPr>
        <p:spPr>
          <a:xfrm flipH="1">
            <a:off x="1644650" y="5638153"/>
            <a:ext cx="9851190" cy="1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triangle" w="lg" len="lg"/>
            <a:tailEnd type="none" w="lg" len="lg"/>
          </a:ln>
        </p:spPr>
      </p:cxnSp>
      <p:sp>
        <p:nvSpPr>
          <p:cNvPr id="22" name="Shape 88">
            <a:extLst>
              <a:ext uri="{FF2B5EF4-FFF2-40B4-BE49-F238E27FC236}">
                <a16:creationId xmlns:a16="http://schemas.microsoft.com/office/drawing/2014/main" id="{4A63A40E-7FD0-4076-D8EE-12B513CDA040}"/>
              </a:ext>
            </a:extLst>
          </p:cNvPr>
          <p:cNvSpPr txBox="1"/>
          <p:nvPr/>
        </p:nvSpPr>
        <p:spPr>
          <a:xfrm>
            <a:off x="5848350" y="5786010"/>
            <a:ext cx="2894641" cy="483445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r>
              <a:rPr lang="en" sz="2400" b="1" dirty="0"/>
              <a:t>Time</a:t>
            </a:r>
          </a:p>
        </p:txBody>
      </p:sp>
      <p:sp>
        <p:nvSpPr>
          <p:cNvPr id="23" name="Shape 89">
            <a:extLst>
              <a:ext uri="{FF2B5EF4-FFF2-40B4-BE49-F238E27FC236}">
                <a16:creationId xmlns:a16="http://schemas.microsoft.com/office/drawing/2014/main" id="{4AD3A53C-14B0-D029-A211-CD55E80DA5D8}"/>
              </a:ext>
            </a:extLst>
          </p:cNvPr>
          <p:cNvSpPr/>
          <p:nvPr/>
        </p:nvSpPr>
        <p:spPr>
          <a:xfrm>
            <a:off x="3110543" y="4347470"/>
            <a:ext cx="1842458" cy="76093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/>
            <a:r>
              <a:rPr lang="en" sz="2400" b="1" dirty="0">
                <a:solidFill>
                  <a:srgbClr val="FFFFFF"/>
                </a:solidFill>
              </a:rPr>
              <a:t>Person A</a:t>
            </a:r>
          </a:p>
        </p:txBody>
      </p:sp>
      <p:sp>
        <p:nvSpPr>
          <p:cNvPr id="24" name="Shape 90">
            <a:extLst>
              <a:ext uri="{FF2B5EF4-FFF2-40B4-BE49-F238E27FC236}">
                <a16:creationId xmlns:a16="http://schemas.microsoft.com/office/drawing/2014/main" id="{61DA032F-149A-B2D2-B714-655D22981EA4}"/>
              </a:ext>
            </a:extLst>
          </p:cNvPr>
          <p:cNvSpPr/>
          <p:nvPr/>
        </p:nvSpPr>
        <p:spPr>
          <a:xfrm>
            <a:off x="4953001" y="4347470"/>
            <a:ext cx="1714499" cy="760930"/>
          </a:xfrm>
          <a:prstGeom prst="rect">
            <a:avLst/>
          </a:prstGeom>
          <a:solidFill>
            <a:schemeClr val="tx2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/>
            <a:r>
              <a:rPr lang="en" sz="2400" b="1" dirty="0">
                <a:solidFill>
                  <a:srgbClr val="FFFFFF"/>
                </a:solidFill>
              </a:rPr>
              <a:t>Person B</a:t>
            </a:r>
          </a:p>
        </p:txBody>
      </p:sp>
      <p:sp>
        <p:nvSpPr>
          <p:cNvPr id="25" name="Shape 91">
            <a:extLst>
              <a:ext uri="{FF2B5EF4-FFF2-40B4-BE49-F238E27FC236}">
                <a16:creationId xmlns:a16="http://schemas.microsoft.com/office/drawing/2014/main" id="{BD541304-8FC3-FAEB-8963-C85EF8E43D7C}"/>
              </a:ext>
            </a:extLst>
          </p:cNvPr>
          <p:cNvSpPr/>
          <p:nvPr/>
        </p:nvSpPr>
        <p:spPr>
          <a:xfrm>
            <a:off x="6677216" y="4347470"/>
            <a:ext cx="1832741" cy="76093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/>
            <a:r>
              <a:rPr lang="en" sz="2400" b="1" dirty="0">
                <a:solidFill>
                  <a:srgbClr val="FFFFFF"/>
                </a:solidFill>
              </a:rPr>
              <a:t>Person A</a:t>
            </a:r>
          </a:p>
        </p:txBody>
      </p:sp>
      <p:sp>
        <p:nvSpPr>
          <p:cNvPr id="26" name="Shape 92">
            <a:extLst>
              <a:ext uri="{FF2B5EF4-FFF2-40B4-BE49-F238E27FC236}">
                <a16:creationId xmlns:a16="http://schemas.microsoft.com/office/drawing/2014/main" id="{65C1BE39-3FA3-8641-C1AB-D3CA4709C38C}"/>
              </a:ext>
            </a:extLst>
          </p:cNvPr>
          <p:cNvSpPr/>
          <p:nvPr/>
        </p:nvSpPr>
        <p:spPr>
          <a:xfrm>
            <a:off x="8509958" y="4347470"/>
            <a:ext cx="1714499" cy="760930"/>
          </a:xfrm>
          <a:prstGeom prst="rect">
            <a:avLst/>
          </a:prstGeom>
          <a:solidFill>
            <a:schemeClr val="tx2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/>
            <a:r>
              <a:rPr lang="en" sz="2400" b="1" dirty="0">
                <a:solidFill>
                  <a:srgbClr val="FFFFFF"/>
                </a:solidFill>
              </a:rPr>
              <a:t>Person B</a:t>
            </a: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8D3A896A-32BB-92C0-7152-E8C22A78A8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9302" y="187279"/>
            <a:ext cx="7633252" cy="588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cumin Pro" panose="020B0504020202020204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LOST IN COMMUNICATION</a:t>
            </a:r>
            <a:endParaRPr kumimoji="0" lang="en-US" sz="3200" b="0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cumin Pro" panose="020B0504020202020204" pitchFamily="34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5ED7CF4-6457-5B26-80B9-7FB0C7A3DC55}"/>
              </a:ext>
            </a:extLst>
          </p:cNvPr>
          <p:cNvGrpSpPr/>
          <p:nvPr/>
        </p:nvGrpSpPr>
        <p:grpSpPr>
          <a:xfrm>
            <a:off x="4969" y="0"/>
            <a:ext cx="12187031" cy="925830"/>
            <a:chOff x="-1" y="0"/>
            <a:chExt cx="12187723" cy="92624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2E4BB70-1C29-8562-B6A2-68B8038468FB}"/>
                </a:ext>
              </a:extLst>
            </p:cNvPr>
            <p:cNvSpPr/>
            <p:nvPr/>
          </p:nvSpPr>
          <p:spPr>
            <a:xfrm>
              <a:off x="-1" y="11845"/>
              <a:ext cx="12187723" cy="914400"/>
            </a:xfrm>
            <a:prstGeom prst="rect">
              <a:avLst/>
            </a:prstGeom>
            <a:solidFill>
              <a:srgbClr val="4954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lowchart: Manual Input 7">
              <a:extLst>
                <a:ext uri="{FF2B5EF4-FFF2-40B4-BE49-F238E27FC236}">
                  <a16:creationId xmlns:a16="http://schemas.microsoft.com/office/drawing/2014/main" id="{082C6DED-5D69-FDED-88EC-45FFB18E09D3}"/>
                </a:ext>
              </a:extLst>
            </p:cNvPr>
            <p:cNvSpPr/>
            <p:nvPr/>
          </p:nvSpPr>
          <p:spPr>
            <a:xfrm rot="16200000">
              <a:off x="7279485" y="-3984476"/>
              <a:ext cx="923762" cy="8892713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00"/>
                <a:gd name="connsiteY0" fmla="*/ 1540 h 9540"/>
                <a:gd name="connsiteX1" fmla="*/ 9993 w 10000"/>
                <a:gd name="connsiteY1" fmla="*/ 0 h 9540"/>
                <a:gd name="connsiteX2" fmla="*/ 10000 w 10000"/>
                <a:gd name="connsiteY2" fmla="*/ 9540 h 9540"/>
                <a:gd name="connsiteX3" fmla="*/ 0 w 10000"/>
                <a:gd name="connsiteY3" fmla="*/ 9540 h 9540"/>
                <a:gd name="connsiteX4" fmla="*/ 0 w 10000"/>
                <a:gd name="connsiteY4" fmla="*/ 1540 h 9540"/>
                <a:gd name="connsiteX0" fmla="*/ 131 w 10000"/>
                <a:gd name="connsiteY0" fmla="*/ 750 h 10000"/>
                <a:gd name="connsiteX1" fmla="*/ 9993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31 w 10000"/>
                <a:gd name="connsiteY4" fmla="*/ 750 h 10000"/>
                <a:gd name="connsiteX0" fmla="*/ 234 w 10000"/>
                <a:gd name="connsiteY0" fmla="*/ 717 h 10000"/>
                <a:gd name="connsiteX1" fmla="*/ 9993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234 w 10000"/>
                <a:gd name="connsiteY4" fmla="*/ 717 h 10000"/>
                <a:gd name="connsiteX0" fmla="*/ 138 w 10000"/>
                <a:gd name="connsiteY0" fmla="*/ 828 h 10000"/>
                <a:gd name="connsiteX1" fmla="*/ 9993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38 w 10000"/>
                <a:gd name="connsiteY4" fmla="*/ 828 h 10000"/>
                <a:gd name="connsiteX0" fmla="*/ 12 w 10012"/>
                <a:gd name="connsiteY0" fmla="*/ 837 h 10000"/>
                <a:gd name="connsiteX1" fmla="*/ 10005 w 10012"/>
                <a:gd name="connsiteY1" fmla="*/ 0 h 10000"/>
                <a:gd name="connsiteX2" fmla="*/ 10012 w 10012"/>
                <a:gd name="connsiteY2" fmla="*/ 10000 h 10000"/>
                <a:gd name="connsiteX3" fmla="*/ 12 w 10012"/>
                <a:gd name="connsiteY3" fmla="*/ 10000 h 10000"/>
                <a:gd name="connsiteX4" fmla="*/ 12 w 10012"/>
                <a:gd name="connsiteY4" fmla="*/ 837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12" h="10000">
                  <a:moveTo>
                    <a:pt x="12" y="837"/>
                  </a:moveTo>
                  <a:lnTo>
                    <a:pt x="10005" y="0"/>
                  </a:lnTo>
                  <a:cubicBezTo>
                    <a:pt x="10007" y="3333"/>
                    <a:pt x="10010" y="6667"/>
                    <a:pt x="10012" y="10000"/>
                  </a:cubicBezTo>
                  <a:lnTo>
                    <a:pt x="12" y="10000"/>
                  </a:lnTo>
                  <a:cubicBezTo>
                    <a:pt x="56" y="6917"/>
                    <a:pt x="-32" y="3920"/>
                    <a:pt x="12" y="837"/>
                  </a:cubicBezTo>
                  <a:close/>
                </a:path>
              </a:pathLst>
            </a:custGeom>
            <a:solidFill>
              <a:srgbClr val="87A6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90125BC-4616-0F2A-A184-A4E7BA0706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659" b="33045"/>
            <a:stretch/>
          </p:blipFill>
          <p:spPr bwMode="auto">
            <a:xfrm>
              <a:off x="810198" y="147556"/>
              <a:ext cx="1945005" cy="62865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2" name="Text Box 2">
              <a:extLst>
                <a:ext uri="{FF2B5EF4-FFF2-40B4-BE49-F238E27FC236}">
                  <a16:creationId xmlns:a16="http://schemas.microsoft.com/office/drawing/2014/main" id="{F3373B8F-06D8-8AD4-5CA6-1FE7B4882F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84575" y="147555"/>
              <a:ext cx="7633685" cy="628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all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cumin Pro" panose="020B0504020202020204" pitchFamily="34" charset="77"/>
                  <a:ea typeface="Calibri" panose="020F0502020204030204" pitchFamily="34" charset="0"/>
                  <a:cs typeface="Times New Roman" panose="02020603050405020304" pitchFamily="18" charset="0"/>
                </a:rPr>
                <a:t>LOST IN COMMUNICATION</a:t>
              </a:r>
              <a:endParaRPr kumimoji="0" lang="en-US" sz="32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cumin Pro" panose="020B0504020202020204" pitchFamily="34" charset="77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2032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969" y="-2481"/>
            <a:ext cx="12187031" cy="925830"/>
            <a:chOff x="-1" y="0"/>
            <a:chExt cx="12187723" cy="926245"/>
          </a:xfrm>
        </p:grpSpPr>
        <p:sp>
          <p:nvSpPr>
            <p:cNvPr id="7" name="Rectangle 6"/>
            <p:cNvSpPr/>
            <p:nvPr/>
          </p:nvSpPr>
          <p:spPr>
            <a:xfrm>
              <a:off x="-1" y="11845"/>
              <a:ext cx="12187723" cy="914400"/>
            </a:xfrm>
            <a:prstGeom prst="rect">
              <a:avLst/>
            </a:prstGeom>
            <a:solidFill>
              <a:srgbClr val="4954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lowchart: Manual Input 7"/>
            <p:cNvSpPr/>
            <p:nvPr/>
          </p:nvSpPr>
          <p:spPr>
            <a:xfrm rot="16200000">
              <a:off x="7279485" y="-3984476"/>
              <a:ext cx="923762" cy="8892713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00"/>
                <a:gd name="connsiteY0" fmla="*/ 1540 h 9540"/>
                <a:gd name="connsiteX1" fmla="*/ 9993 w 10000"/>
                <a:gd name="connsiteY1" fmla="*/ 0 h 9540"/>
                <a:gd name="connsiteX2" fmla="*/ 10000 w 10000"/>
                <a:gd name="connsiteY2" fmla="*/ 9540 h 9540"/>
                <a:gd name="connsiteX3" fmla="*/ 0 w 10000"/>
                <a:gd name="connsiteY3" fmla="*/ 9540 h 9540"/>
                <a:gd name="connsiteX4" fmla="*/ 0 w 10000"/>
                <a:gd name="connsiteY4" fmla="*/ 1540 h 9540"/>
                <a:gd name="connsiteX0" fmla="*/ 131 w 10000"/>
                <a:gd name="connsiteY0" fmla="*/ 750 h 10000"/>
                <a:gd name="connsiteX1" fmla="*/ 9993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31 w 10000"/>
                <a:gd name="connsiteY4" fmla="*/ 750 h 10000"/>
                <a:gd name="connsiteX0" fmla="*/ 234 w 10000"/>
                <a:gd name="connsiteY0" fmla="*/ 717 h 10000"/>
                <a:gd name="connsiteX1" fmla="*/ 9993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234 w 10000"/>
                <a:gd name="connsiteY4" fmla="*/ 717 h 10000"/>
                <a:gd name="connsiteX0" fmla="*/ 138 w 10000"/>
                <a:gd name="connsiteY0" fmla="*/ 828 h 10000"/>
                <a:gd name="connsiteX1" fmla="*/ 9993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38 w 10000"/>
                <a:gd name="connsiteY4" fmla="*/ 828 h 10000"/>
                <a:gd name="connsiteX0" fmla="*/ 12 w 10012"/>
                <a:gd name="connsiteY0" fmla="*/ 837 h 10000"/>
                <a:gd name="connsiteX1" fmla="*/ 10005 w 10012"/>
                <a:gd name="connsiteY1" fmla="*/ 0 h 10000"/>
                <a:gd name="connsiteX2" fmla="*/ 10012 w 10012"/>
                <a:gd name="connsiteY2" fmla="*/ 10000 h 10000"/>
                <a:gd name="connsiteX3" fmla="*/ 12 w 10012"/>
                <a:gd name="connsiteY3" fmla="*/ 10000 h 10000"/>
                <a:gd name="connsiteX4" fmla="*/ 12 w 10012"/>
                <a:gd name="connsiteY4" fmla="*/ 837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12" h="10000">
                  <a:moveTo>
                    <a:pt x="12" y="837"/>
                  </a:moveTo>
                  <a:lnTo>
                    <a:pt x="10005" y="0"/>
                  </a:lnTo>
                  <a:cubicBezTo>
                    <a:pt x="10007" y="3333"/>
                    <a:pt x="10010" y="6667"/>
                    <a:pt x="10012" y="10000"/>
                  </a:cubicBezTo>
                  <a:lnTo>
                    <a:pt x="12" y="10000"/>
                  </a:lnTo>
                  <a:cubicBezTo>
                    <a:pt x="56" y="6917"/>
                    <a:pt x="-32" y="3920"/>
                    <a:pt x="12" y="837"/>
                  </a:cubicBezTo>
                  <a:close/>
                </a:path>
              </a:pathLst>
            </a:custGeom>
            <a:solidFill>
              <a:srgbClr val="87A6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659" b="33045"/>
            <a:stretch/>
          </p:blipFill>
          <p:spPr bwMode="auto">
            <a:xfrm>
              <a:off x="810198" y="147556"/>
              <a:ext cx="1945005" cy="62865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0" name="Text Box 2"/>
            <p:cNvSpPr txBox="1">
              <a:spLocks noChangeArrowheads="1"/>
            </p:cNvSpPr>
            <p:nvPr/>
          </p:nvSpPr>
          <p:spPr bwMode="auto">
            <a:xfrm>
              <a:off x="4284575" y="147555"/>
              <a:ext cx="7633685" cy="628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all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cumin Pro" panose="020B0504020202020204" pitchFamily="34" charset="77"/>
                  <a:ea typeface="Calibri" panose="020F0502020204030204" pitchFamily="34" charset="0"/>
                  <a:cs typeface="Times New Roman" panose="02020603050405020304" pitchFamily="18" charset="0"/>
                </a:rPr>
                <a:t>LOST IN COMMUNICATION</a:t>
              </a:r>
              <a:endParaRPr kumimoji="0" lang="en-US" sz="32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cumin Pro" panose="020B0504020202020204" pitchFamily="34" charset="77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9780F927-3219-3B99-2B6C-DC01D7C5CC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190" y="5257800"/>
            <a:ext cx="2032000" cy="16002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75D088F9-079B-A63B-8A3C-8677689D8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1292" y="923349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Acumin Pro" panose="020B0504020202020204"/>
              </a:rPr>
              <a:t>Today, we will learn to: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0A4597-6A56-922B-A171-05B1BE324F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1292" y="2359172"/>
            <a:ext cx="10515600" cy="2748656"/>
          </a:xfrm>
        </p:spPr>
        <p:txBody>
          <a:bodyPr/>
          <a:lstStyle/>
          <a:p>
            <a:r>
              <a:rPr lang="en-US" b="0" dirty="0">
                <a:effectLst/>
                <a:latin typeface="Acumin Pro" panose="020B0504020202020204"/>
              </a:rPr>
              <a:t>Identify our own and others’ personal communication styles within teams.</a:t>
            </a:r>
          </a:p>
          <a:p>
            <a:r>
              <a:rPr lang="en-US" dirty="0">
                <a:latin typeface="Acumin Pro" panose="020B0504020202020204"/>
              </a:rPr>
              <a:t>Practice our </a:t>
            </a:r>
            <a:r>
              <a:rPr lang="en-US" b="0" dirty="0">
                <a:effectLst/>
                <a:latin typeface="Acumin Pro" panose="020B0504020202020204"/>
              </a:rPr>
              <a:t>ability to shift our communication style appropriately when engaging with others in a team setting.</a:t>
            </a:r>
          </a:p>
          <a:p>
            <a:r>
              <a:rPr lang="en-US" b="0" dirty="0">
                <a:effectLst/>
                <a:latin typeface="Acumin Pro" panose="020B0504020202020204"/>
              </a:rPr>
              <a:t>Develop effective strategies to build a more inclusive team environment where all voices are welcomed and heard.</a:t>
            </a:r>
            <a:endParaRPr lang="en-US" dirty="0">
              <a:latin typeface="Acumin Pro" panose="020B05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2458494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3451224" y="1152587"/>
            <a:ext cx="3619107" cy="763600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vert="horz" lIns="121900" tIns="121900" rIns="121900" bIns="121900" rtlCol="0" anchor="t" anchorCtr="0">
            <a:noAutofit/>
          </a:bodyPr>
          <a:lstStyle/>
          <a:p>
            <a:pPr algn="ctr"/>
            <a:r>
              <a:rPr lang="en" sz="3600" b="1" dirty="0">
                <a:solidFill>
                  <a:schemeClr val="tx1"/>
                </a:solidFill>
                <a:latin typeface="Acumin Pro" panose="020B0504020202020204" pitchFamily="34" charset="0"/>
              </a:rPr>
              <a:t>“Pausing”</a:t>
            </a:r>
          </a:p>
        </p:txBody>
      </p:sp>
      <p:cxnSp>
        <p:nvCxnSpPr>
          <p:cNvPr id="115" name="Shape 115"/>
          <p:cNvCxnSpPr/>
          <p:nvPr/>
        </p:nvCxnSpPr>
        <p:spPr>
          <a:xfrm flipH="1">
            <a:off x="1622425" y="5845247"/>
            <a:ext cx="9300537" cy="23995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triangle" w="lg" len="lg"/>
            <a:tailEnd type="none" w="lg" len="lg"/>
          </a:ln>
        </p:spPr>
      </p:cxnSp>
      <p:sp>
        <p:nvSpPr>
          <p:cNvPr id="116" name="Shape 116"/>
          <p:cNvSpPr txBox="1"/>
          <p:nvPr/>
        </p:nvSpPr>
        <p:spPr>
          <a:xfrm>
            <a:off x="6123002" y="6135919"/>
            <a:ext cx="1015042" cy="491703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r>
              <a:rPr lang="en" sz="2400" b="1" dirty="0"/>
              <a:t>Time</a:t>
            </a:r>
          </a:p>
        </p:txBody>
      </p:sp>
      <p:sp>
        <p:nvSpPr>
          <p:cNvPr id="117" name="Shape 117"/>
          <p:cNvSpPr/>
          <p:nvPr/>
        </p:nvSpPr>
        <p:spPr>
          <a:xfrm>
            <a:off x="3286125" y="4748723"/>
            <a:ext cx="1484533" cy="773927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/>
            <a:r>
              <a:rPr lang="en" sz="2400" b="1" dirty="0">
                <a:solidFill>
                  <a:srgbClr val="FFFFFF"/>
                </a:solidFill>
              </a:rPr>
              <a:t>Person A</a:t>
            </a:r>
          </a:p>
        </p:txBody>
      </p:sp>
      <p:sp>
        <p:nvSpPr>
          <p:cNvPr id="118" name="Shape 118"/>
          <p:cNvSpPr/>
          <p:nvPr/>
        </p:nvSpPr>
        <p:spPr>
          <a:xfrm>
            <a:off x="5036355" y="4748723"/>
            <a:ext cx="1505604" cy="773927"/>
          </a:xfrm>
          <a:prstGeom prst="rect">
            <a:avLst/>
          </a:prstGeom>
          <a:solidFill>
            <a:schemeClr val="tx2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/>
            <a:r>
              <a:rPr lang="en" sz="2400" b="1" dirty="0">
                <a:solidFill>
                  <a:srgbClr val="FFFFFF"/>
                </a:solidFill>
              </a:rPr>
              <a:t>Person B</a:t>
            </a:r>
          </a:p>
        </p:txBody>
      </p:sp>
      <p:sp>
        <p:nvSpPr>
          <p:cNvPr id="119" name="Shape 119"/>
          <p:cNvSpPr/>
          <p:nvPr/>
        </p:nvSpPr>
        <p:spPr>
          <a:xfrm>
            <a:off x="6807654" y="4748723"/>
            <a:ext cx="1505604" cy="773927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/>
            <a:r>
              <a:rPr lang="en" sz="2400" b="1" dirty="0">
                <a:solidFill>
                  <a:srgbClr val="FFFFFF"/>
                </a:solidFill>
              </a:rPr>
              <a:t>Person A</a:t>
            </a:r>
          </a:p>
        </p:txBody>
      </p:sp>
      <p:sp>
        <p:nvSpPr>
          <p:cNvPr id="120" name="Shape 120"/>
          <p:cNvSpPr/>
          <p:nvPr/>
        </p:nvSpPr>
        <p:spPr>
          <a:xfrm>
            <a:off x="8578954" y="4748723"/>
            <a:ext cx="1505604" cy="773927"/>
          </a:xfrm>
          <a:prstGeom prst="rect">
            <a:avLst/>
          </a:prstGeom>
          <a:solidFill>
            <a:schemeClr val="tx2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/>
            <a:r>
              <a:rPr lang="en" sz="2400" b="1" dirty="0">
                <a:solidFill>
                  <a:srgbClr val="FFFFFF"/>
                </a:solidFill>
              </a:rPr>
              <a:t>Person B</a:t>
            </a:r>
          </a:p>
        </p:txBody>
      </p:sp>
      <p:cxnSp>
        <p:nvCxnSpPr>
          <p:cNvPr id="121" name="Shape 121"/>
          <p:cNvCxnSpPr/>
          <p:nvPr/>
        </p:nvCxnSpPr>
        <p:spPr>
          <a:xfrm rot="10800000">
            <a:off x="4770661" y="4071536"/>
            <a:ext cx="0" cy="580446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22" name="Shape 122"/>
          <p:cNvCxnSpPr/>
          <p:nvPr/>
        </p:nvCxnSpPr>
        <p:spPr>
          <a:xfrm rot="10800000">
            <a:off x="5036356" y="4071535"/>
            <a:ext cx="0" cy="580446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23" name="Shape 123"/>
          <p:cNvSpPr/>
          <p:nvPr/>
        </p:nvSpPr>
        <p:spPr>
          <a:xfrm>
            <a:off x="4859227" y="3781313"/>
            <a:ext cx="668393" cy="398422"/>
          </a:xfrm>
          <a:custGeom>
            <a:avLst/>
            <a:gdLst/>
            <a:ahLst/>
            <a:cxnLst/>
            <a:rect l="0" t="0" r="0" b="0"/>
            <a:pathLst>
              <a:path w="23003" h="12553" extrusionOk="0">
                <a:moveTo>
                  <a:pt x="1667" y="12553"/>
                </a:moveTo>
                <a:cubicBezTo>
                  <a:pt x="1667" y="10521"/>
                  <a:pt x="-1889" y="1885"/>
                  <a:pt x="1667" y="361"/>
                </a:cubicBezTo>
                <a:cubicBezTo>
                  <a:pt x="5223" y="-1163"/>
                  <a:pt x="19447" y="2901"/>
                  <a:pt x="23003" y="3409"/>
                </a:cubicBez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triangle" w="lg" len="lg"/>
            <a:tailEnd type="none" w="lg" len="lg"/>
          </a:ln>
        </p:spPr>
      </p:sp>
      <p:sp>
        <p:nvSpPr>
          <p:cNvPr id="124" name="Shape 124"/>
          <p:cNvSpPr txBox="1"/>
          <p:nvPr/>
        </p:nvSpPr>
        <p:spPr>
          <a:xfrm>
            <a:off x="5302050" y="3787894"/>
            <a:ext cx="1505605" cy="523052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r>
              <a:rPr lang="en" sz="2000" dirty="0"/>
              <a:t>Silence</a:t>
            </a:r>
          </a:p>
        </p:txBody>
      </p:sp>
      <p:sp>
        <p:nvSpPr>
          <p:cNvPr id="9" name="Shape 85">
            <a:extLst>
              <a:ext uri="{FF2B5EF4-FFF2-40B4-BE49-F238E27FC236}">
                <a16:creationId xmlns:a16="http://schemas.microsoft.com/office/drawing/2014/main" id="{E99CAF2F-9C1E-234A-2639-016C377C1624}"/>
              </a:ext>
            </a:extLst>
          </p:cNvPr>
          <p:cNvSpPr txBox="1">
            <a:spLocks/>
          </p:cNvSpPr>
          <p:nvPr/>
        </p:nvSpPr>
        <p:spPr>
          <a:xfrm>
            <a:off x="2760016" y="2080315"/>
            <a:ext cx="9836243" cy="1543451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400" b="1" dirty="0">
                <a:latin typeface="Acumin Pro" panose="020B0504020202020204" pitchFamily="34" charset="0"/>
              </a:rPr>
              <a:t>Reflective</a:t>
            </a:r>
          </a:p>
          <a:p>
            <a:pPr>
              <a:lnSpc>
                <a:spcPct val="100000"/>
              </a:lnSpc>
            </a:pPr>
            <a:r>
              <a:rPr lang="en-US" sz="2400" b="1" dirty="0">
                <a:latin typeface="Acumin Pro" panose="020B0504020202020204" pitchFamily="34" charset="0"/>
              </a:rPr>
              <a:t>Slower-paced</a:t>
            </a:r>
          </a:p>
          <a:p>
            <a:pPr>
              <a:lnSpc>
                <a:spcPct val="100000"/>
              </a:lnSpc>
            </a:pPr>
            <a:r>
              <a:rPr lang="en-US" sz="2400" b="1" dirty="0">
                <a:latin typeface="Acumin Pro" panose="020B0504020202020204" pitchFamily="34" charset="0"/>
              </a:rPr>
              <a:t>Need complete information before considering a reply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None/>
            </a:pPr>
            <a:endParaRPr lang="en-US" b="1" dirty="0">
              <a:latin typeface="Acumin Pro" panose="020B0504020202020204" pitchFamily="34" charset="0"/>
            </a:endParaRP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86CAA8A2-7E87-3ED9-ADBF-157FC3323E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9302" y="187279"/>
            <a:ext cx="7633252" cy="588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cumin Pro" panose="020B0504020202020204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LOST IN COMMUNICATION</a:t>
            </a:r>
            <a:endParaRPr kumimoji="0" lang="en-US" sz="3200" b="0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cumin Pro" panose="020B0504020202020204" pitchFamily="34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0F62D20-F435-B451-EB12-EE63B8CC909F}"/>
              </a:ext>
            </a:extLst>
          </p:cNvPr>
          <p:cNvGrpSpPr/>
          <p:nvPr/>
        </p:nvGrpSpPr>
        <p:grpSpPr>
          <a:xfrm>
            <a:off x="4969" y="0"/>
            <a:ext cx="12187031" cy="925830"/>
            <a:chOff x="-1" y="0"/>
            <a:chExt cx="12187723" cy="926245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702ED39-4856-5876-D4CD-29B941592FE5}"/>
                </a:ext>
              </a:extLst>
            </p:cNvPr>
            <p:cNvSpPr/>
            <p:nvPr/>
          </p:nvSpPr>
          <p:spPr>
            <a:xfrm>
              <a:off x="-1" y="11845"/>
              <a:ext cx="12187723" cy="914400"/>
            </a:xfrm>
            <a:prstGeom prst="rect">
              <a:avLst/>
            </a:prstGeom>
            <a:solidFill>
              <a:srgbClr val="4954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Flowchart: Manual Input 7">
              <a:extLst>
                <a:ext uri="{FF2B5EF4-FFF2-40B4-BE49-F238E27FC236}">
                  <a16:creationId xmlns:a16="http://schemas.microsoft.com/office/drawing/2014/main" id="{0F0BC1D5-3992-DD92-3A3A-269FDA330AF1}"/>
                </a:ext>
              </a:extLst>
            </p:cNvPr>
            <p:cNvSpPr/>
            <p:nvPr/>
          </p:nvSpPr>
          <p:spPr>
            <a:xfrm rot="16200000">
              <a:off x="7279485" y="-3984476"/>
              <a:ext cx="923762" cy="8892713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00"/>
                <a:gd name="connsiteY0" fmla="*/ 1540 h 9540"/>
                <a:gd name="connsiteX1" fmla="*/ 9993 w 10000"/>
                <a:gd name="connsiteY1" fmla="*/ 0 h 9540"/>
                <a:gd name="connsiteX2" fmla="*/ 10000 w 10000"/>
                <a:gd name="connsiteY2" fmla="*/ 9540 h 9540"/>
                <a:gd name="connsiteX3" fmla="*/ 0 w 10000"/>
                <a:gd name="connsiteY3" fmla="*/ 9540 h 9540"/>
                <a:gd name="connsiteX4" fmla="*/ 0 w 10000"/>
                <a:gd name="connsiteY4" fmla="*/ 1540 h 9540"/>
                <a:gd name="connsiteX0" fmla="*/ 131 w 10000"/>
                <a:gd name="connsiteY0" fmla="*/ 750 h 10000"/>
                <a:gd name="connsiteX1" fmla="*/ 9993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31 w 10000"/>
                <a:gd name="connsiteY4" fmla="*/ 750 h 10000"/>
                <a:gd name="connsiteX0" fmla="*/ 234 w 10000"/>
                <a:gd name="connsiteY0" fmla="*/ 717 h 10000"/>
                <a:gd name="connsiteX1" fmla="*/ 9993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234 w 10000"/>
                <a:gd name="connsiteY4" fmla="*/ 717 h 10000"/>
                <a:gd name="connsiteX0" fmla="*/ 138 w 10000"/>
                <a:gd name="connsiteY0" fmla="*/ 828 h 10000"/>
                <a:gd name="connsiteX1" fmla="*/ 9993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38 w 10000"/>
                <a:gd name="connsiteY4" fmla="*/ 828 h 10000"/>
                <a:gd name="connsiteX0" fmla="*/ 12 w 10012"/>
                <a:gd name="connsiteY0" fmla="*/ 837 h 10000"/>
                <a:gd name="connsiteX1" fmla="*/ 10005 w 10012"/>
                <a:gd name="connsiteY1" fmla="*/ 0 h 10000"/>
                <a:gd name="connsiteX2" fmla="*/ 10012 w 10012"/>
                <a:gd name="connsiteY2" fmla="*/ 10000 h 10000"/>
                <a:gd name="connsiteX3" fmla="*/ 12 w 10012"/>
                <a:gd name="connsiteY3" fmla="*/ 10000 h 10000"/>
                <a:gd name="connsiteX4" fmla="*/ 12 w 10012"/>
                <a:gd name="connsiteY4" fmla="*/ 837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12" h="10000">
                  <a:moveTo>
                    <a:pt x="12" y="837"/>
                  </a:moveTo>
                  <a:lnTo>
                    <a:pt x="10005" y="0"/>
                  </a:lnTo>
                  <a:cubicBezTo>
                    <a:pt x="10007" y="3333"/>
                    <a:pt x="10010" y="6667"/>
                    <a:pt x="10012" y="10000"/>
                  </a:cubicBezTo>
                  <a:lnTo>
                    <a:pt x="12" y="10000"/>
                  </a:lnTo>
                  <a:cubicBezTo>
                    <a:pt x="56" y="6917"/>
                    <a:pt x="-32" y="3920"/>
                    <a:pt x="12" y="837"/>
                  </a:cubicBezTo>
                  <a:close/>
                </a:path>
              </a:pathLst>
            </a:custGeom>
            <a:solidFill>
              <a:srgbClr val="87A6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456F1CD-CD3F-E2ED-2230-1522139555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659" b="33045"/>
            <a:stretch/>
          </p:blipFill>
          <p:spPr bwMode="auto">
            <a:xfrm>
              <a:off x="810198" y="147556"/>
              <a:ext cx="1945005" cy="62865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3" name="Text Box 2">
              <a:extLst>
                <a:ext uri="{FF2B5EF4-FFF2-40B4-BE49-F238E27FC236}">
                  <a16:creationId xmlns:a16="http://schemas.microsoft.com/office/drawing/2014/main" id="{BA0C60B0-2268-1D69-048A-F521A27EEA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84575" y="147555"/>
              <a:ext cx="7633685" cy="628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all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cumin Pro" panose="020B0504020202020204" pitchFamily="34" charset="77"/>
                  <a:ea typeface="Calibri" panose="020F0502020204030204" pitchFamily="34" charset="0"/>
                  <a:cs typeface="Times New Roman" panose="02020603050405020304" pitchFamily="18" charset="0"/>
                </a:rPr>
                <a:t>LOST IN COMMUNICATION</a:t>
              </a:r>
              <a:endParaRPr kumimoji="0" lang="en-US" sz="32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cumin Pro" panose="020B0504020202020204" pitchFamily="34" charset="77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37364206"/>
      </p:ext>
    </p:extLst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title"/>
          </p:nvPr>
        </p:nvSpPr>
        <p:spPr>
          <a:xfrm>
            <a:off x="3014183" y="1059705"/>
            <a:ext cx="4608822" cy="856211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vert="horz" lIns="121900" tIns="121900" rIns="121900" bIns="121900" rtlCol="0" anchor="t" anchorCtr="0">
            <a:noAutofit/>
          </a:bodyPr>
          <a:lstStyle/>
          <a:p>
            <a:pPr algn="ctr"/>
            <a:r>
              <a:rPr lang="en" sz="3600" b="1" dirty="0">
                <a:latin typeface="Acumin Pro" panose="020B0504020202020204" pitchFamily="34" charset="0"/>
              </a:rPr>
              <a:t>“Overlapping”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767496" y="3860633"/>
            <a:ext cx="9342163" cy="2920219"/>
            <a:chOff x="2196121" y="3346448"/>
            <a:chExt cx="9823115" cy="3063662"/>
          </a:xfrm>
        </p:grpSpPr>
        <p:cxnSp>
          <p:nvCxnSpPr>
            <p:cNvPr id="22" name="Shape 130"/>
            <p:cNvCxnSpPr/>
            <p:nvPr/>
          </p:nvCxnSpPr>
          <p:spPr>
            <a:xfrm flipH="1">
              <a:off x="2196121" y="5673890"/>
              <a:ext cx="9823115" cy="9358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triangle" w="lg" len="lg"/>
              <a:tailEnd type="none" w="lg" len="lg"/>
            </a:ln>
          </p:spPr>
        </p:cxnSp>
        <p:sp>
          <p:nvSpPr>
            <p:cNvPr id="23" name="Shape 131"/>
            <p:cNvSpPr txBox="1"/>
            <p:nvPr/>
          </p:nvSpPr>
          <p:spPr>
            <a:xfrm>
              <a:off x="6580539" y="5893710"/>
              <a:ext cx="1099209" cy="516400"/>
            </a:xfrm>
            <a:prstGeom prst="rect">
              <a:avLst/>
            </a:prstGeom>
            <a:noFill/>
            <a:ln>
              <a:noFill/>
            </a:ln>
          </p:spPr>
          <p:txBody>
            <a:bodyPr lIns="121900" tIns="121900" rIns="121900" bIns="121900" anchor="t" anchorCtr="0">
              <a:noAutofit/>
            </a:bodyPr>
            <a:lstStyle/>
            <a:p>
              <a:r>
                <a:rPr lang="en" sz="2400" b="1" dirty="0"/>
                <a:t>Time</a:t>
              </a:r>
            </a:p>
          </p:txBody>
        </p:sp>
        <p:sp>
          <p:nvSpPr>
            <p:cNvPr id="24" name="Shape 132"/>
            <p:cNvSpPr/>
            <p:nvPr/>
          </p:nvSpPr>
          <p:spPr>
            <a:xfrm>
              <a:off x="2621998" y="3346448"/>
              <a:ext cx="1809982" cy="8128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pPr algn="ctr"/>
              <a:r>
                <a:rPr lang="en" sz="2400" b="1">
                  <a:solidFill>
                    <a:srgbClr val="FFFFFF"/>
                  </a:solidFill>
                </a:rPr>
                <a:t>Person A</a:t>
              </a:r>
            </a:p>
          </p:txBody>
        </p:sp>
        <p:sp>
          <p:nvSpPr>
            <p:cNvPr id="25" name="Shape 134"/>
            <p:cNvSpPr/>
            <p:nvPr/>
          </p:nvSpPr>
          <p:spPr>
            <a:xfrm>
              <a:off x="5390207" y="3346448"/>
              <a:ext cx="1809982" cy="8128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pPr algn="ctr"/>
              <a:r>
                <a:rPr lang="en" sz="2400" b="1">
                  <a:solidFill>
                    <a:srgbClr val="FFFFFF"/>
                  </a:solidFill>
                </a:rPr>
                <a:t>Person A</a:t>
              </a:r>
            </a:p>
          </p:txBody>
        </p:sp>
        <p:sp>
          <p:nvSpPr>
            <p:cNvPr id="26" name="Shape 136"/>
            <p:cNvSpPr/>
            <p:nvPr/>
          </p:nvSpPr>
          <p:spPr>
            <a:xfrm>
              <a:off x="8264885" y="3346448"/>
              <a:ext cx="1809982" cy="8128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pPr algn="ctr"/>
              <a:r>
                <a:rPr lang="en" sz="2400" b="1" dirty="0">
                  <a:solidFill>
                    <a:srgbClr val="FFFFFF"/>
                  </a:solidFill>
                </a:rPr>
                <a:t>Person A</a:t>
              </a:r>
            </a:p>
          </p:txBody>
        </p:sp>
        <p:sp>
          <p:nvSpPr>
            <p:cNvPr id="27" name="Shape 133"/>
            <p:cNvSpPr/>
            <p:nvPr/>
          </p:nvSpPr>
          <p:spPr>
            <a:xfrm>
              <a:off x="4042197" y="4357290"/>
              <a:ext cx="1809982" cy="812800"/>
            </a:xfrm>
            <a:prstGeom prst="rect">
              <a:avLst/>
            </a:prstGeom>
            <a:solidFill>
              <a:schemeClr val="tx2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pPr algn="ctr"/>
              <a:r>
                <a:rPr lang="en" sz="2400" b="1" dirty="0">
                  <a:solidFill>
                    <a:srgbClr val="FFFFFF"/>
                  </a:solidFill>
                </a:rPr>
                <a:t>Person B</a:t>
              </a:r>
            </a:p>
          </p:txBody>
        </p:sp>
        <p:sp>
          <p:nvSpPr>
            <p:cNvPr id="28" name="Shape 135"/>
            <p:cNvSpPr/>
            <p:nvPr/>
          </p:nvSpPr>
          <p:spPr>
            <a:xfrm>
              <a:off x="6916875" y="4357290"/>
              <a:ext cx="1809982" cy="812800"/>
            </a:xfrm>
            <a:prstGeom prst="rect">
              <a:avLst/>
            </a:prstGeom>
            <a:solidFill>
              <a:schemeClr val="tx2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pPr algn="ctr"/>
              <a:r>
                <a:rPr lang="en" sz="2400" b="1" dirty="0">
                  <a:solidFill>
                    <a:srgbClr val="FFFFFF"/>
                  </a:solidFill>
                </a:rPr>
                <a:t>Person B</a:t>
              </a:r>
            </a:p>
          </p:txBody>
        </p:sp>
        <p:sp>
          <p:nvSpPr>
            <p:cNvPr id="29" name="Shape 137"/>
            <p:cNvSpPr/>
            <p:nvPr/>
          </p:nvSpPr>
          <p:spPr>
            <a:xfrm>
              <a:off x="9791553" y="4357290"/>
              <a:ext cx="1809982" cy="812800"/>
            </a:xfrm>
            <a:prstGeom prst="rect">
              <a:avLst/>
            </a:prstGeom>
            <a:solidFill>
              <a:schemeClr val="tx2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pPr algn="ctr"/>
              <a:r>
                <a:rPr lang="en" sz="2400" b="1" dirty="0">
                  <a:solidFill>
                    <a:srgbClr val="FFFFFF"/>
                  </a:solidFill>
                </a:rPr>
                <a:t>Person B</a:t>
              </a:r>
            </a:p>
          </p:txBody>
        </p:sp>
      </p:grpSp>
      <p:sp>
        <p:nvSpPr>
          <p:cNvPr id="10" name="Shape 85">
            <a:extLst>
              <a:ext uri="{FF2B5EF4-FFF2-40B4-BE49-F238E27FC236}">
                <a16:creationId xmlns:a16="http://schemas.microsoft.com/office/drawing/2014/main" id="{F971CBCD-AC52-B2A8-3EBF-D60DD24DE9D3}"/>
              </a:ext>
            </a:extLst>
          </p:cNvPr>
          <p:cNvSpPr txBox="1">
            <a:spLocks/>
          </p:cNvSpPr>
          <p:nvPr/>
        </p:nvSpPr>
        <p:spPr>
          <a:xfrm>
            <a:off x="2732679" y="2116574"/>
            <a:ext cx="4890326" cy="1543451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400" b="1" dirty="0">
                <a:latin typeface="Acumin Pro" panose="020B0504020202020204" pitchFamily="34" charset="0"/>
              </a:rPr>
              <a:t>Attached</a:t>
            </a:r>
          </a:p>
          <a:p>
            <a:pPr>
              <a:lnSpc>
                <a:spcPct val="100000"/>
              </a:lnSpc>
            </a:pPr>
            <a:r>
              <a:rPr lang="en-US" sz="2400" b="1" dirty="0">
                <a:latin typeface="Acumin Pro" panose="020B0504020202020204" pitchFamily="34" charset="0"/>
              </a:rPr>
              <a:t>Faster-paced</a:t>
            </a:r>
          </a:p>
          <a:p>
            <a:pPr>
              <a:lnSpc>
                <a:spcPct val="100000"/>
              </a:lnSpc>
            </a:pPr>
            <a:r>
              <a:rPr lang="en-US" sz="2400" b="1" dirty="0">
                <a:latin typeface="Acumin Pro" panose="020B0504020202020204" pitchFamily="34" charset="0"/>
              </a:rPr>
              <a:t>Do not wait for the period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None/>
            </a:pPr>
            <a:endParaRPr lang="en-US" b="1" dirty="0">
              <a:latin typeface="Acumin Pro" panose="020B0504020202020204" pitchFamily="34" charset="0"/>
            </a:endParaRPr>
          </a:p>
        </p:txBody>
      </p:sp>
      <p:sp>
        <p:nvSpPr>
          <p:cNvPr id="8" name="Text Box 2">
            <a:extLst>
              <a:ext uri="{FF2B5EF4-FFF2-40B4-BE49-F238E27FC236}">
                <a16:creationId xmlns:a16="http://schemas.microsoft.com/office/drawing/2014/main" id="{03B54351-4B11-49FA-5EC4-389E973C41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9302" y="187279"/>
            <a:ext cx="7633252" cy="588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cumin Pro" panose="020B0504020202020204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LOST IN COMMUNICATION</a:t>
            </a:r>
            <a:endParaRPr kumimoji="0" lang="en-US" sz="3200" b="0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cumin Pro" panose="020B0504020202020204" pitchFamily="34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C7C1DD8-0E3D-F5E0-A86D-492F4A011AA2}"/>
              </a:ext>
            </a:extLst>
          </p:cNvPr>
          <p:cNvGrpSpPr/>
          <p:nvPr/>
        </p:nvGrpSpPr>
        <p:grpSpPr>
          <a:xfrm>
            <a:off x="4969" y="0"/>
            <a:ext cx="12187031" cy="925830"/>
            <a:chOff x="-1" y="0"/>
            <a:chExt cx="12187723" cy="92624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E5337ED-FAA9-0C9E-1CB9-24FA789EE505}"/>
                </a:ext>
              </a:extLst>
            </p:cNvPr>
            <p:cNvSpPr/>
            <p:nvPr/>
          </p:nvSpPr>
          <p:spPr>
            <a:xfrm>
              <a:off x="-1" y="11845"/>
              <a:ext cx="12187723" cy="914400"/>
            </a:xfrm>
            <a:prstGeom prst="rect">
              <a:avLst/>
            </a:prstGeom>
            <a:solidFill>
              <a:srgbClr val="4954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lowchart: Manual Input 7">
              <a:extLst>
                <a:ext uri="{FF2B5EF4-FFF2-40B4-BE49-F238E27FC236}">
                  <a16:creationId xmlns:a16="http://schemas.microsoft.com/office/drawing/2014/main" id="{6AF3B5B8-BB45-DE21-0E40-B4DDD2499449}"/>
                </a:ext>
              </a:extLst>
            </p:cNvPr>
            <p:cNvSpPr/>
            <p:nvPr/>
          </p:nvSpPr>
          <p:spPr>
            <a:xfrm rot="16200000">
              <a:off x="7279485" y="-3984476"/>
              <a:ext cx="923762" cy="8892713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00"/>
                <a:gd name="connsiteY0" fmla="*/ 1540 h 9540"/>
                <a:gd name="connsiteX1" fmla="*/ 9993 w 10000"/>
                <a:gd name="connsiteY1" fmla="*/ 0 h 9540"/>
                <a:gd name="connsiteX2" fmla="*/ 10000 w 10000"/>
                <a:gd name="connsiteY2" fmla="*/ 9540 h 9540"/>
                <a:gd name="connsiteX3" fmla="*/ 0 w 10000"/>
                <a:gd name="connsiteY3" fmla="*/ 9540 h 9540"/>
                <a:gd name="connsiteX4" fmla="*/ 0 w 10000"/>
                <a:gd name="connsiteY4" fmla="*/ 1540 h 9540"/>
                <a:gd name="connsiteX0" fmla="*/ 131 w 10000"/>
                <a:gd name="connsiteY0" fmla="*/ 750 h 10000"/>
                <a:gd name="connsiteX1" fmla="*/ 9993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31 w 10000"/>
                <a:gd name="connsiteY4" fmla="*/ 750 h 10000"/>
                <a:gd name="connsiteX0" fmla="*/ 234 w 10000"/>
                <a:gd name="connsiteY0" fmla="*/ 717 h 10000"/>
                <a:gd name="connsiteX1" fmla="*/ 9993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234 w 10000"/>
                <a:gd name="connsiteY4" fmla="*/ 717 h 10000"/>
                <a:gd name="connsiteX0" fmla="*/ 138 w 10000"/>
                <a:gd name="connsiteY0" fmla="*/ 828 h 10000"/>
                <a:gd name="connsiteX1" fmla="*/ 9993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38 w 10000"/>
                <a:gd name="connsiteY4" fmla="*/ 828 h 10000"/>
                <a:gd name="connsiteX0" fmla="*/ 12 w 10012"/>
                <a:gd name="connsiteY0" fmla="*/ 837 h 10000"/>
                <a:gd name="connsiteX1" fmla="*/ 10005 w 10012"/>
                <a:gd name="connsiteY1" fmla="*/ 0 h 10000"/>
                <a:gd name="connsiteX2" fmla="*/ 10012 w 10012"/>
                <a:gd name="connsiteY2" fmla="*/ 10000 h 10000"/>
                <a:gd name="connsiteX3" fmla="*/ 12 w 10012"/>
                <a:gd name="connsiteY3" fmla="*/ 10000 h 10000"/>
                <a:gd name="connsiteX4" fmla="*/ 12 w 10012"/>
                <a:gd name="connsiteY4" fmla="*/ 837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12" h="10000">
                  <a:moveTo>
                    <a:pt x="12" y="837"/>
                  </a:moveTo>
                  <a:lnTo>
                    <a:pt x="10005" y="0"/>
                  </a:lnTo>
                  <a:cubicBezTo>
                    <a:pt x="10007" y="3333"/>
                    <a:pt x="10010" y="6667"/>
                    <a:pt x="10012" y="10000"/>
                  </a:cubicBezTo>
                  <a:lnTo>
                    <a:pt x="12" y="10000"/>
                  </a:lnTo>
                  <a:cubicBezTo>
                    <a:pt x="56" y="6917"/>
                    <a:pt x="-32" y="3920"/>
                    <a:pt x="12" y="837"/>
                  </a:cubicBezTo>
                  <a:close/>
                </a:path>
              </a:pathLst>
            </a:custGeom>
            <a:solidFill>
              <a:srgbClr val="87A6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218B1FCB-1722-1E14-924D-E4836D5D4B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659" b="33045"/>
            <a:stretch/>
          </p:blipFill>
          <p:spPr bwMode="auto">
            <a:xfrm>
              <a:off x="810198" y="147556"/>
              <a:ext cx="1945005" cy="62865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4" name="Text Box 2">
              <a:extLst>
                <a:ext uri="{FF2B5EF4-FFF2-40B4-BE49-F238E27FC236}">
                  <a16:creationId xmlns:a16="http://schemas.microsoft.com/office/drawing/2014/main" id="{D9B9E6D0-FCBE-3FD3-891F-AC6733B860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84575" y="147555"/>
              <a:ext cx="7633685" cy="628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all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cumin Pro" panose="020B0504020202020204" pitchFamily="34" charset="77"/>
                  <a:ea typeface="Calibri" panose="020F0502020204030204" pitchFamily="34" charset="0"/>
                  <a:cs typeface="Times New Roman" panose="02020603050405020304" pitchFamily="18" charset="0"/>
                </a:rPr>
                <a:t>LOST IN COMMUNICATION</a:t>
              </a:r>
              <a:endParaRPr kumimoji="0" lang="en-US" sz="32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cumin Pro" panose="020B0504020202020204" pitchFamily="34" charset="77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051820"/>
      </p:ext>
    </p:extLst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9780F927-3219-3B99-2B6C-DC01D7C5CC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190" y="5257800"/>
            <a:ext cx="2032000" cy="1600200"/>
          </a:xfrm>
          <a:prstGeom prst="rect">
            <a:avLst/>
          </a:prstGeom>
        </p:spPr>
      </p:pic>
      <p:sp>
        <p:nvSpPr>
          <p:cNvPr id="2" name="Text Box 2">
            <a:extLst>
              <a:ext uri="{FF2B5EF4-FFF2-40B4-BE49-F238E27FC236}">
                <a16:creationId xmlns:a16="http://schemas.microsoft.com/office/drawing/2014/main" id="{4E4CB2A7-E2EA-FCE6-E1AD-8C20A4D8D5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9302" y="187279"/>
            <a:ext cx="7633252" cy="588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cumin Pro" panose="020B0504020202020204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LOST IN COMMUNICATION</a:t>
            </a:r>
            <a:endParaRPr kumimoji="0" lang="en-US" sz="3200" b="0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cumin Pro" panose="020B0504020202020204" pitchFamily="34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61702A5-0A99-DF78-9FB4-85B98BB1EEBC}"/>
              </a:ext>
            </a:extLst>
          </p:cNvPr>
          <p:cNvCxnSpPr>
            <a:cxnSpLocks/>
          </p:cNvCxnSpPr>
          <p:nvPr/>
        </p:nvCxnSpPr>
        <p:spPr>
          <a:xfrm>
            <a:off x="2760016" y="3562350"/>
            <a:ext cx="6128342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43AB63E-2340-0CFD-1559-82E839DEA349}"/>
              </a:ext>
            </a:extLst>
          </p:cNvPr>
          <p:cNvCxnSpPr>
            <a:cxnSpLocks/>
          </p:cNvCxnSpPr>
          <p:nvPr/>
        </p:nvCxnSpPr>
        <p:spPr>
          <a:xfrm>
            <a:off x="5842021" y="1362075"/>
            <a:ext cx="0" cy="465772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DDB654EE-72DA-F21F-1D3F-FCC4AB1D6AE5}"/>
              </a:ext>
            </a:extLst>
          </p:cNvPr>
          <p:cNvSpPr txBox="1"/>
          <p:nvPr/>
        </p:nvSpPr>
        <p:spPr>
          <a:xfrm>
            <a:off x="498271" y="1292059"/>
            <a:ext cx="48127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cumin Pro" panose="020B0504020202020204" pitchFamily="34" charset="0"/>
                <a:ea typeface="+mn-ea"/>
                <a:cs typeface="+mn-cs"/>
              </a:rPr>
              <a:t>What other factors/aspects might inform how we show up in group dynamics/team meetings?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B7A082A-EAAD-ABC6-5994-FAAF11828A69}"/>
              </a:ext>
            </a:extLst>
          </p:cNvPr>
          <p:cNvGrpSpPr/>
          <p:nvPr/>
        </p:nvGrpSpPr>
        <p:grpSpPr>
          <a:xfrm>
            <a:off x="4969" y="0"/>
            <a:ext cx="12187031" cy="925830"/>
            <a:chOff x="-1" y="0"/>
            <a:chExt cx="12187723" cy="926245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368241A-C21E-FA3D-825C-AC04CE984145}"/>
                </a:ext>
              </a:extLst>
            </p:cNvPr>
            <p:cNvSpPr/>
            <p:nvPr/>
          </p:nvSpPr>
          <p:spPr>
            <a:xfrm>
              <a:off x="-1" y="11845"/>
              <a:ext cx="12187723" cy="914400"/>
            </a:xfrm>
            <a:prstGeom prst="rect">
              <a:avLst/>
            </a:prstGeom>
            <a:solidFill>
              <a:srgbClr val="4954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lowchart: Manual Input 7">
              <a:extLst>
                <a:ext uri="{FF2B5EF4-FFF2-40B4-BE49-F238E27FC236}">
                  <a16:creationId xmlns:a16="http://schemas.microsoft.com/office/drawing/2014/main" id="{EB0DD5AF-BF50-C817-607C-4753DC799203}"/>
                </a:ext>
              </a:extLst>
            </p:cNvPr>
            <p:cNvSpPr/>
            <p:nvPr/>
          </p:nvSpPr>
          <p:spPr>
            <a:xfrm rot="16200000">
              <a:off x="7279485" y="-3984476"/>
              <a:ext cx="923762" cy="8892713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00"/>
                <a:gd name="connsiteY0" fmla="*/ 1540 h 9540"/>
                <a:gd name="connsiteX1" fmla="*/ 9993 w 10000"/>
                <a:gd name="connsiteY1" fmla="*/ 0 h 9540"/>
                <a:gd name="connsiteX2" fmla="*/ 10000 w 10000"/>
                <a:gd name="connsiteY2" fmla="*/ 9540 h 9540"/>
                <a:gd name="connsiteX3" fmla="*/ 0 w 10000"/>
                <a:gd name="connsiteY3" fmla="*/ 9540 h 9540"/>
                <a:gd name="connsiteX4" fmla="*/ 0 w 10000"/>
                <a:gd name="connsiteY4" fmla="*/ 1540 h 9540"/>
                <a:gd name="connsiteX0" fmla="*/ 131 w 10000"/>
                <a:gd name="connsiteY0" fmla="*/ 750 h 10000"/>
                <a:gd name="connsiteX1" fmla="*/ 9993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31 w 10000"/>
                <a:gd name="connsiteY4" fmla="*/ 750 h 10000"/>
                <a:gd name="connsiteX0" fmla="*/ 234 w 10000"/>
                <a:gd name="connsiteY0" fmla="*/ 717 h 10000"/>
                <a:gd name="connsiteX1" fmla="*/ 9993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234 w 10000"/>
                <a:gd name="connsiteY4" fmla="*/ 717 h 10000"/>
                <a:gd name="connsiteX0" fmla="*/ 138 w 10000"/>
                <a:gd name="connsiteY0" fmla="*/ 828 h 10000"/>
                <a:gd name="connsiteX1" fmla="*/ 9993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38 w 10000"/>
                <a:gd name="connsiteY4" fmla="*/ 828 h 10000"/>
                <a:gd name="connsiteX0" fmla="*/ 12 w 10012"/>
                <a:gd name="connsiteY0" fmla="*/ 837 h 10000"/>
                <a:gd name="connsiteX1" fmla="*/ 10005 w 10012"/>
                <a:gd name="connsiteY1" fmla="*/ 0 h 10000"/>
                <a:gd name="connsiteX2" fmla="*/ 10012 w 10012"/>
                <a:gd name="connsiteY2" fmla="*/ 10000 h 10000"/>
                <a:gd name="connsiteX3" fmla="*/ 12 w 10012"/>
                <a:gd name="connsiteY3" fmla="*/ 10000 h 10000"/>
                <a:gd name="connsiteX4" fmla="*/ 12 w 10012"/>
                <a:gd name="connsiteY4" fmla="*/ 837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12" h="10000">
                  <a:moveTo>
                    <a:pt x="12" y="837"/>
                  </a:moveTo>
                  <a:lnTo>
                    <a:pt x="10005" y="0"/>
                  </a:lnTo>
                  <a:cubicBezTo>
                    <a:pt x="10007" y="3333"/>
                    <a:pt x="10010" y="6667"/>
                    <a:pt x="10012" y="10000"/>
                  </a:cubicBezTo>
                  <a:lnTo>
                    <a:pt x="12" y="10000"/>
                  </a:lnTo>
                  <a:cubicBezTo>
                    <a:pt x="56" y="6917"/>
                    <a:pt x="-32" y="3920"/>
                    <a:pt x="12" y="837"/>
                  </a:cubicBezTo>
                  <a:close/>
                </a:path>
              </a:pathLst>
            </a:custGeom>
            <a:solidFill>
              <a:srgbClr val="87A6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F7C9C4C-E0EB-4708-473A-90E49CAD7D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659" b="33045"/>
            <a:stretch/>
          </p:blipFill>
          <p:spPr bwMode="auto">
            <a:xfrm>
              <a:off x="810198" y="147556"/>
              <a:ext cx="1945005" cy="62865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3" name="Text Box 2">
              <a:extLst>
                <a:ext uri="{FF2B5EF4-FFF2-40B4-BE49-F238E27FC236}">
                  <a16:creationId xmlns:a16="http://schemas.microsoft.com/office/drawing/2014/main" id="{57832D19-2CF5-5D58-70F6-14E2E4F8B7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84575" y="147555"/>
              <a:ext cx="7633685" cy="628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all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cumin Pro" panose="020B0504020202020204" pitchFamily="34" charset="77"/>
                  <a:ea typeface="Calibri" panose="020F0502020204030204" pitchFamily="34" charset="0"/>
                  <a:cs typeface="Times New Roman" panose="02020603050405020304" pitchFamily="18" charset="0"/>
                </a:rPr>
                <a:t>LOST IN COMMUNICATION</a:t>
              </a:r>
              <a:endParaRPr kumimoji="0" lang="en-US" sz="32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cumin Pro" panose="020B0504020202020204" pitchFamily="34" charset="77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551501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4954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Flowchart: Manual Input 1"/>
          <p:cNvSpPr/>
          <p:nvPr/>
        </p:nvSpPr>
        <p:spPr>
          <a:xfrm rot="5400000">
            <a:off x="4108300" y="-2130415"/>
            <a:ext cx="2189666" cy="1040627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51 w 10000"/>
              <a:gd name="connsiteY0" fmla="*/ 115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51 w 10000"/>
              <a:gd name="connsiteY4" fmla="*/ 115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51" y="115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51" y="1150"/>
                </a:lnTo>
                <a:close/>
              </a:path>
            </a:pathLst>
          </a:custGeom>
          <a:solidFill>
            <a:srgbClr val="87A6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59" b="33045"/>
          <a:stretch/>
        </p:blipFill>
        <p:spPr bwMode="auto">
          <a:xfrm>
            <a:off x="686479" y="627472"/>
            <a:ext cx="2966110" cy="95851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684892" y="2612571"/>
            <a:ext cx="8308080" cy="1386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cumin Pro" panose="020B0504020202020204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Reflect and share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cumin Pro" panose="020B0504020202020204" pitchFamily="34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A picture containing bottle&#10;&#10;Description automatically generated">
            <a:extLst>
              <a:ext uri="{FF2B5EF4-FFF2-40B4-BE49-F238E27FC236}">
                <a16:creationId xmlns:a16="http://schemas.microsoft.com/office/drawing/2014/main" id="{9DFA5E11-A4F9-5C47-8DCC-395B96BC50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3460" y="5176554"/>
            <a:ext cx="20320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6251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4C9B882-8AC1-DCA1-FA34-B1E77BA57B88}"/>
              </a:ext>
            </a:extLst>
          </p:cNvPr>
          <p:cNvSpPr txBox="1"/>
          <p:nvPr/>
        </p:nvSpPr>
        <p:spPr>
          <a:xfrm>
            <a:off x="1019908" y="1711965"/>
            <a:ext cx="9518178" cy="4503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cumin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Reflect on where you fall on each continuum discussed (emotional restraint/expressiveness, indirectness/directness, patterns of communication pacing, etc.).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cumin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Utilizing the handout, reflect on the following: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cumin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would you describe your preferred communication style? How does it change in different group settings?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cumin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are the strengths of your style (what people appreciate about your style)?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cumin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can be challenging to you and others about your style?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cumin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Identify what you wish others knew/understood about your style</a:t>
            </a:r>
            <a:r>
              <a:rPr lang="en-US" sz="2000" dirty="0">
                <a:solidFill>
                  <a:prstClr val="black"/>
                </a:solidFill>
                <a:latin typeface="Acumin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cumin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you’d like them to engage with it.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cumin Pro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cumin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Share your reflections in the large group.</a:t>
            </a:r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9780F927-3219-3B99-2B6C-DC01D7C5CC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190" y="5257800"/>
            <a:ext cx="2032000" cy="1600200"/>
          </a:xfrm>
          <a:prstGeom prst="rect">
            <a:avLst/>
          </a:prstGeom>
        </p:spPr>
      </p:pic>
      <p:sp>
        <p:nvSpPr>
          <p:cNvPr id="2" name="Text Box 2">
            <a:extLst>
              <a:ext uri="{FF2B5EF4-FFF2-40B4-BE49-F238E27FC236}">
                <a16:creationId xmlns:a16="http://schemas.microsoft.com/office/drawing/2014/main" id="{98677166-B10D-D1E9-62B2-787D9C5657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9302" y="187279"/>
            <a:ext cx="7633252" cy="588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cumin Pro" panose="020B0504020202020204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LOST IN COMMUNICATION</a:t>
            </a:r>
            <a:endParaRPr kumimoji="0" lang="en-US" sz="3200" b="0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cumin Pro" panose="020B0504020202020204" pitchFamily="34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FB991D-018C-FC97-BA81-5EA391912678}"/>
              </a:ext>
            </a:extLst>
          </p:cNvPr>
          <p:cNvSpPr txBox="1"/>
          <p:nvPr/>
        </p:nvSpPr>
        <p:spPr>
          <a:xfrm>
            <a:off x="879988" y="1098788"/>
            <a:ext cx="609306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cumin Pro" panose="020B0504020202020204"/>
                <a:ea typeface="+mn-ea"/>
                <a:cs typeface="+mn-cs"/>
              </a:rPr>
              <a:t>Individual Reflection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cumin Pro" panose="020B0504020202020204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1F6D921-8B02-5C65-B456-3B150364BB11}"/>
              </a:ext>
            </a:extLst>
          </p:cNvPr>
          <p:cNvGrpSpPr/>
          <p:nvPr/>
        </p:nvGrpSpPr>
        <p:grpSpPr>
          <a:xfrm>
            <a:off x="4969" y="0"/>
            <a:ext cx="12187031" cy="925830"/>
            <a:chOff x="-1" y="0"/>
            <a:chExt cx="12187723" cy="926245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D34D146-DBF4-E3C0-72CE-10721D2E86E9}"/>
                </a:ext>
              </a:extLst>
            </p:cNvPr>
            <p:cNvSpPr/>
            <p:nvPr/>
          </p:nvSpPr>
          <p:spPr>
            <a:xfrm>
              <a:off x="-1" y="11845"/>
              <a:ext cx="12187723" cy="914400"/>
            </a:xfrm>
            <a:prstGeom prst="rect">
              <a:avLst/>
            </a:prstGeom>
            <a:solidFill>
              <a:srgbClr val="4954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lowchart: Manual Input 7">
              <a:extLst>
                <a:ext uri="{FF2B5EF4-FFF2-40B4-BE49-F238E27FC236}">
                  <a16:creationId xmlns:a16="http://schemas.microsoft.com/office/drawing/2014/main" id="{0B2F008B-77EA-3A1C-C837-E6AA92477213}"/>
                </a:ext>
              </a:extLst>
            </p:cNvPr>
            <p:cNvSpPr/>
            <p:nvPr/>
          </p:nvSpPr>
          <p:spPr>
            <a:xfrm rot="16200000">
              <a:off x="7279485" y="-3984476"/>
              <a:ext cx="923762" cy="8892713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00"/>
                <a:gd name="connsiteY0" fmla="*/ 1540 h 9540"/>
                <a:gd name="connsiteX1" fmla="*/ 9993 w 10000"/>
                <a:gd name="connsiteY1" fmla="*/ 0 h 9540"/>
                <a:gd name="connsiteX2" fmla="*/ 10000 w 10000"/>
                <a:gd name="connsiteY2" fmla="*/ 9540 h 9540"/>
                <a:gd name="connsiteX3" fmla="*/ 0 w 10000"/>
                <a:gd name="connsiteY3" fmla="*/ 9540 h 9540"/>
                <a:gd name="connsiteX4" fmla="*/ 0 w 10000"/>
                <a:gd name="connsiteY4" fmla="*/ 1540 h 9540"/>
                <a:gd name="connsiteX0" fmla="*/ 131 w 10000"/>
                <a:gd name="connsiteY0" fmla="*/ 750 h 10000"/>
                <a:gd name="connsiteX1" fmla="*/ 9993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31 w 10000"/>
                <a:gd name="connsiteY4" fmla="*/ 750 h 10000"/>
                <a:gd name="connsiteX0" fmla="*/ 234 w 10000"/>
                <a:gd name="connsiteY0" fmla="*/ 717 h 10000"/>
                <a:gd name="connsiteX1" fmla="*/ 9993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234 w 10000"/>
                <a:gd name="connsiteY4" fmla="*/ 717 h 10000"/>
                <a:gd name="connsiteX0" fmla="*/ 138 w 10000"/>
                <a:gd name="connsiteY0" fmla="*/ 828 h 10000"/>
                <a:gd name="connsiteX1" fmla="*/ 9993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38 w 10000"/>
                <a:gd name="connsiteY4" fmla="*/ 828 h 10000"/>
                <a:gd name="connsiteX0" fmla="*/ 12 w 10012"/>
                <a:gd name="connsiteY0" fmla="*/ 837 h 10000"/>
                <a:gd name="connsiteX1" fmla="*/ 10005 w 10012"/>
                <a:gd name="connsiteY1" fmla="*/ 0 h 10000"/>
                <a:gd name="connsiteX2" fmla="*/ 10012 w 10012"/>
                <a:gd name="connsiteY2" fmla="*/ 10000 h 10000"/>
                <a:gd name="connsiteX3" fmla="*/ 12 w 10012"/>
                <a:gd name="connsiteY3" fmla="*/ 10000 h 10000"/>
                <a:gd name="connsiteX4" fmla="*/ 12 w 10012"/>
                <a:gd name="connsiteY4" fmla="*/ 837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12" h="10000">
                  <a:moveTo>
                    <a:pt x="12" y="837"/>
                  </a:moveTo>
                  <a:lnTo>
                    <a:pt x="10005" y="0"/>
                  </a:lnTo>
                  <a:cubicBezTo>
                    <a:pt x="10007" y="3333"/>
                    <a:pt x="10010" y="6667"/>
                    <a:pt x="10012" y="10000"/>
                  </a:cubicBezTo>
                  <a:lnTo>
                    <a:pt x="12" y="10000"/>
                  </a:lnTo>
                  <a:cubicBezTo>
                    <a:pt x="56" y="6917"/>
                    <a:pt x="-32" y="3920"/>
                    <a:pt x="12" y="837"/>
                  </a:cubicBezTo>
                  <a:close/>
                </a:path>
              </a:pathLst>
            </a:custGeom>
            <a:solidFill>
              <a:srgbClr val="87A6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25157A3-857C-6F26-A35B-2CBD1C1854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659" b="33045"/>
            <a:stretch/>
          </p:blipFill>
          <p:spPr bwMode="auto">
            <a:xfrm>
              <a:off x="810198" y="147556"/>
              <a:ext cx="1945005" cy="62865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4" name="Text Box 2">
              <a:extLst>
                <a:ext uri="{FF2B5EF4-FFF2-40B4-BE49-F238E27FC236}">
                  <a16:creationId xmlns:a16="http://schemas.microsoft.com/office/drawing/2014/main" id="{9172E3B4-EC89-C553-CCCF-195C8F685C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84575" y="147555"/>
              <a:ext cx="7633685" cy="628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all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cumin Pro" panose="020B0504020202020204" pitchFamily="34" charset="77"/>
                  <a:ea typeface="Calibri" panose="020F0502020204030204" pitchFamily="34" charset="0"/>
                  <a:cs typeface="Times New Roman" panose="02020603050405020304" pitchFamily="18" charset="0"/>
                </a:rPr>
                <a:t>LOST IN COMMUNICATION</a:t>
              </a:r>
              <a:endParaRPr kumimoji="0" lang="en-US" sz="32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cumin Pro" panose="020B0504020202020204" pitchFamily="34" charset="77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700966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4954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Flowchart: Manual Input 1"/>
          <p:cNvSpPr/>
          <p:nvPr/>
        </p:nvSpPr>
        <p:spPr>
          <a:xfrm rot="5400000">
            <a:off x="4108300" y="-2130415"/>
            <a:ext cx="2189666" cy="1040627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51 w 10000"/>
              <a:gd name="connsiteY0" fmla="*/ 115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51 w 10000"/>
              <a:gd name="connsiteY4" fmla="*/ 115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51" y="115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51" y="1150"/>
                </a:lnTo>
                <a:close/>
              </a:path>
            </a:pathLst>
          </a:custGeom>
          <a:solidFill>
            <a:srgbClr val="87A6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59" b="33045"/>
          <a:stretch/>
        </p:blipFill>
        <p:spPr bwMode="auto">
          <a:xfrm>
            <a:off x="686479" y="627472"/>
            <a:ext cx="2966110" cy="95851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684892" y="2612571"/>
            <a:ext cx="8308080" cy="1386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cumin Pro" panose="020B0504020202020204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Watch and analyze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cumin Pro" panose="020B0504020202020204" pitchFamily="34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A picture containing bottle&#10;&#10;Description automatically generated">
            <a:extLst>
              <a:ext uri="{FF2B5EF4-FFF2-40B4-BE49-F238E27FC236}">
                <a16:creationId xmlns:a16="http://schemas.microsoft.com/office/drawing/2014/main" id="{9DFA5E11-A4F9-5C47-8DCC-395B96BC50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3460" y="5176554"/>
            <a:ext cx="20320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3252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id="{7F68124E-29BE-0E3C-04B4-BC8946521E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9302" y="187279"/>
            <a:ext cx="7633252" cy="588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cumin Pro" panose="020B0504020202020204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LOST IN COMMUNICATION</a:t>
            </a:r>
            <a:endParaRPr kumimoji="0" lang="en-US" sz="3200" b="0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cumin Pro" panose="020B0504020202020204" pitchFamily="34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1646B2-1552-B48F-3002-7C5536A299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3308" y="1435485"/>
            <a:ext cx="2053717" cy="191252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44A14E6-EDA5-0D75-36A5-B0A2C09277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8113" y="2472738"/>
            <a:ext cx="2186293" cy="191252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303E858-BE12-3598-76E8-295D6B8E98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3070" y="4146980"/>
            <a:ext cx="2099923" cy="171554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587FF52-B616-EE23-67A8-470B203EA6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98371" y="4079812"/>
            <a:ext cx="1950782" cy="184987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1BF3DDD-86E6-3070-687E-973A4A74C0F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34967" y="1312310"/>
            <a:ext cx="1764153" cy="184987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C367315-04A6-D973-D304-2BAB0F547BEF}"/>
              </a:ext>
            </a:extLst>
          </p:cNvPr>
          <p:cNvSpPr txBox="1"/>
          <p:nvPr/>
        </p:nvSpPr>
        <p:spPr>
          <a:xfrm>
            <a:off x="2557396" y="3386810"/>
            <a:ext cx="73277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cumin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Elena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FAD01FF-3A20-9A91-D3FA-33720DB3DB5C}"/>
              </a:ext>
            </a:extLst>
          </p:cNvPr>
          <p:cNvSpPr txBox="1"/>
          <p:nvPr/>
        </p:nvSpPr>
        <p:spPr>
          <a:xfrm>
            <a:off x="9228849" y="3348009"/>
            <a:ext cx="73277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cumin Pro" panose="020B0504020202020204" pitchFamily="34" charset="0"/>
                <a:ea typeface="+mn-ea"/>
                <a:cs typeface="Times New Roman" panose="02020603050405020304" pitchFamily="18" charset="0"/>
              </a:rPr>
              <a:t>Amanda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ADFB06F-E9C7-28DB-065D-5FA73560D3E1}"/>
              </a:ext>
            </a:extLst>
          </p:cNvPr>
          <p:cNvSpPr txBox="1"/>
          <p:nvPr/>
        </p:nvSpPr>
        <p:spPr>
          <a:xfrm>
            <a:off x="1941095" y="5984951"/>
            <a:ext cx="9638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cumin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Alina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9CEC9F4-40EB-8A0C-E7A2-53AF2CC15065}"/>
              </a:ext>
            </a:extLst>
          </p:cNvPr>
          <p:cNvSpPr txBox="1"/>
          <p:nvPr/>
        </p:nvSpPr>
        <p:spPr>
          <a:xfrm>
            <a:off x="8824585" y="6007293"/>
            <a:ext cx="73277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cumin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Susan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6DE5445-6BFE-3CA2-74FE-E1DFDB70E622}"/>
              </a:ext>
            </a:extLst>
          </p:cNvPr>
          <p:cNvSpPr txBox="1"/>
          <p:nvPr/>
        </p:nvSpPr>
        <p:spPr>
          <a:xfrm>
            <a:off x="5920635" y="4494544"/>
            <a:ext cx="981206" cy="3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cumin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3E820D2-DFD1-B8EB-90D5-A9CBD457C2E9}"/>
              </a:ext>
            </a:extLst>
          </p:cNvPr>
          <p:cNvGrpSpPr/>
          <p:nvPr/>
        </p:nvGrpSpPr>
        <p:grpSpPr>
          <a:xfrm>
            <a:off x="4969" y="0"/>
            <a:ext cx="12187031" cy="925830"/>
            <a:chOff x="-1" y="0"/>
            <a:chExt cx="12187723" cy="92624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9F58E5F-A97F-50CA-7A10-3BCD8C347C1D}"/>
                </a:ext>
              </a:extLst>
            </p:cNvPr>
            <p:cNvSpPr/>
            <p:nvPr/>
          </p:nvSpPr>
          <p:spPr>
            <a:xfrm>
              <a:off x="-1" y="11845"/>
              <a:ext cx="12187723" cy="914400"/>
            </a:xfrm>
            <a:prstGeom prst="rect">
              <a:avLst/>
            </a:prstGeom>
            <a:solidFill>
              <a:srgbClr val="4954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lowchart: Manual Input 7">
              <a:extLst>
                <a:ext uri="{FF2B5EF4-FFF2-40B4-BE49-F238E27FC236}">
                  <a16:creationId xmlns:a16="http://schemas.microsoft.com/office/drawing/2014/main" id="{8F08E82B-1A79-755A-DBE0-2EBD6BA551A8}"/>
                </a:ext>
              </a:extLst>
            </p:cNvPr>
            <p:cNvSpPr/>
            <p:nvPr/>
          </p:nvSpPr>
          <p:spPr>
            <a:xfrm rot="16200000">
              <a:off x="7279485" y="-3984476"/>
              <a:ext cx="923762" cy="8892713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00"/>
                <a:gd name="connsiteY0" fmla="*/ 1540 h 9540"/>
                <a:gd name="connsiteX1" fmla="*/ 9993 w 10000"/>
                <a:gd name="connsiteY1" fmla="*/ 0 h 9540"/>
                <a:gd name="connsiteX2" fmla="*/ 10000 w 10000"/>
                <a:gd name="connsiteY2" fmla="*/ 9540 h 9540"/>
                <a:gd name="connsiteX3" fmla="*/ 0 w 10000"/>
                <a:gd name="connsiteY3" fmla="*/ 9540 h 9540"/>
                <a:gd name="connsiteX4" fmla="*/ 0 w 10000"/>
                <a:gd name="connsiteY4" fmla="*/ 1540 h 9540"/>
                <a:gd name="connsiteX0" fmla="*/ 131 w 10000"/>
                <a:gd name="connsiteY0" fmla="*/ 750 h 10000"/>
                <a:gd name="connsiteX1" fmla="*/ 9993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31 w 10000"/>
                <a:gd name="connsiteY4" fmla="*/ 750 h 10000"/>
                <a:gd name="connsiteX0" fmla="*/ 234 w 10000"/>
                <a:gd name="connsiteY0" fmla="*/ 717 h 10000"/>
                <a:gd name="connsiteX1" fmla="*/ 9993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234 w 10000"/>
                <a:gd name="connsiteY4" fmla="*/ 717 h 10000"/>
                <a:gd name="connsiteX0" fmla="*/ 138 w 10000"/>
                <a:gd name="connsiteY0" fmla="*/ 828 h 10000"/>
                <a:gd name="connsiteX1" fmla="*/ 9993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38 w 10000"/>
                <a:gd name="connsiteY4" fmla="*/ 828 h 10000"/>
                <a:gd name="connsiteX0" fmla="*/ 12 w 10012"/>
                <a:gd name="connsiteY0" fmla="*/ 837 h 10000"/>
                <a:gd name="connsiteX1" fmla="*/ 10005 w 10012"/>
                <a:gd name="connsiteY1" fmla="*/ 0 h 10000"/>
                <a:gd name="connsiteX2" fmla="*/ 10012 w 10012"/>
                <a:gd name="connsiteY2" fmla="*/ 10000 h 10000"/>
                <a:gd name="connsiteX3" fmla="*/ 12 w 10012"/>
                <a:gd name="connsiteY3" fmla="*/ 10000 h 10000"/>
                <a:gd name="connsiteX4" fmla="*/ 12 w 10012"/>
                <a:gd name="connsiteY4" fmla="*/ 837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12" h="10000">
                  <a:moveTo>
                    <a:pt x="12" y="837"/>
                  </a:moveTo>
                  <a:lnTo>
                    <a:pt x="10005" y="0"/>
                  </a:lnTo>
                  <a:cubicBezTo>
                    <a:pt x="10007" y="3333"/>
                    <a:pt x="10010" y="6667"/>
                    <a:pt x="10012" y="10000"/>
                  </a:cubicBezTo>
                  <a:lnTo>
                    <a:pt x="12" y="10000"/>
                  </a:lnTo>
                  <a:cubicBezTo>
                    <a:pt x="56" y="6917"/>
                    <a:pt x="-32" y="3920"/>
                    <a:pt x="12" y="837"/>
                  </a:cubicBezTo>
                  <a:close/>
                </a:path>
              </a:pathLst>
            </a:custGeom>
            <a:solidFill>
              <a:srgbClr val="87A6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12BA82E-72E2-5647-C71C-362F2627AD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659" b="33045"/>
            <a:stretch/>
          </p:blipFill>
          <p:spPr bwMode="auto">
            <a:xfrm>
              <a:off x="810198" y="147556"/>
              <a:ext cx="1945005" cy="62865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3" name="Text Box 2">
              <a:extLst>
                <a:ext uri="{FF2B5EF4-FFF2-40B4-BE49-F238E27FC236}">
                  <a16:creationId xmlns:a16="http://schemas.microsoft.com/office/drawing/2014/main" id="{EABF3544-0F37-79FF-A7EF-775942E6AD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84575" y="147555"/>
              <a:ext cx="7633685" cy="628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all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cumin Pro" panose="020B0504020202020204" pitchFamily="34" charset="77"/>
                  <a:ea typeface="Calibri" panose="020F0502020204030204" pitchFamily="34" charset="0"/>
                  <a:cs typeface="Times New Roman" panose="02020603050405020304" pitchFamily="18" charset="0"/>
                </a:rPr>
                <a:t>LOST IN COMMUNICATION</a:t>
              </a:r>
              <a:endParaRPr kumimoji="0" lang="en-US" sz="32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cumin Pro" panose="020B0504020202020204" pitchFamily="34" charset="77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438257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9780F927-3219-3B99-2B6C-DC01D7C5CC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190" y="5257800"/>
            <a:ext cx="2032000" cy="1600200"/>
          </a:xfrm>
          <a:prstGeom prst="rect">
            <a:avLst/>
          </a:prstGeom>
        </p:spPr>
      </p:pic>
      <p:pic>
        <p:nvPicPr>
          <p:cNvPr id="2" name="Online Media 1" title="Lost in communication: an intercultural meeting">
            <a:hlinkClick r:id="" action="ppaction://media"/>
            <a:extLst>
              <a:ext uri="{FF2B5EF4-FFF2-40B4-BE49-F238E27FC236}">
                <a16:creationId xmlns:a16="http://schemas.microsoft.com/office/drawing/2014/main" id="{372FF770-7203-7505-B65B-DE89EB51F2B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2036517" y="1512665"/>
            <a:ext cx="7591425" cy="428915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509FFC0-29E7-949E-8A79-284FB0B87FB3}"/>
              </a:ext>
            </a:extLst>
          </p:cNvPr>
          <p:cNvSpPr txBox="1"/>
          <p:nvPr/>
        </p:nvSpPr>
        <p:spPr>
          <a:xfrm>
            <a:off x="130810" y="6393617"/>
            <a:ext cx="7591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cumin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ZHAW Gesundheit. (2022, February 2). 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cumin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Lost in communication: an intercultural meeting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cumin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[Video]. YouTube. </a:t>
            </a:r>
            <a:b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cumin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cumin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https://www.youtube.com/watch?v=JfATJkWyd7g&amp;t=17s</a:t>
            </a:r>
            <a:endParaRPr kumimoji="0" lang="en-US" sz="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E4ED1B5-5865-A9EA-CA4E-EFFF82F19739}"/>
              </a:ext>
            </a:extLst>
          </p:cNvPr>
          <p:cNvGrpSpPr/>
          <p:nvPr/>
        </p:nvGrpSpPr>
        <p:grpSpPr>
          <a:xfrm>
            <a:off x="4969" y="0"/>
            <a:ext cx="12187031" cy="925830"/>
            <a:chOff x="-1" y="0"/>
            <a:chExt cx="12187723" cy="926245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51F9F22-CD50-9B17-7486-D4E6E9BA04C3}"/>
                </a:ext>
              </a:extLst>
            </p:cNvPr>
            <p:cNvSpPr/>
            <p:nvPr/>
          </p:nvSpPr>
          <p:spPr>
            <a:xfrm>
              <a:off x="-1" y="11845"/>
              <a:ext cx="12187723" cy="914400"/>
            </a:xfrm>
            <a:prstGeom prst="rect">
              <a:avLst/>
            </a:prstGeom>
            <a:solidFill>
              <a:srgbClr val="4954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lowchart: Manual Input 7">
              <a:extLst>
                <a:ext uri="{FF2B5EF4-FFF2-40B4-BE49-F238E27FC236}">
                  <a16:creationId xmlns:a16="http://schemas.microsoft.com/office/drawing/2014/main" id="{05D4033B-B52A-4E60-3968-00E187120E5C}"/>
                </a:ext>
              </a:extLst>
            </p:cNvPr>
            <p:cNvSpPr/>
            <p:nvPr/>
          </p:nvSpPr>
          <p:spPr>
            <a:xfrm rot="16200000">
              <a:off x="7279485" y="-3984476"/>
              <a:ext cx="923762" cy="8892713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00"/>
                <a:gd name="connsiteY0" fmla="*/ 1540 h 9540"/>
                <a:gd name="connsiteX1" fmla="*/ 9993 w 10000"/>
                <a:gd name="connsiteY1" fmla="*/ 0 h 9540"/>
                <a:gd name="connsiteX2" fmla="*/ 10000 w 10000"/>
                <a:gd name="connsiteY2" fmla="*/ 9540 h 9540"/>
                <a:gd name="connsiteX3" fmla="*/ 0 w 10000"/>
                <a:gd name="connsiteY3" fmla="*/ 9540 h 9540"/>
                <a:gd name="connsiteX4" fmla="*/ 0 w 10000"/>
                <a:gd name="connsiteY4" fmla="*/ 1540 h 9540"/>
                <a:gd name="connsiteX0" fmla="*/ 131 w 10000"/>
                <a:gd name="connsiteY0" fmla="*/ 750 h 10000"/>
                <a:gd name="connsiteX1" fmla="*/ 9993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31 w 10000"/>
                <a:gd name="connsiteY4" fmla="*/ 750 h 10000"/>
                <a:gd name="connsiteX0" fmla="*/ 234 w 10000"/>
                <a:gd name="connsiteY0" fmla="*/ 717 h 10000"/>
                <a:gd name="connsiteX1" fmla="*/ 9993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234 w 10000"/>
                <a:gd name="connsiteY4" fmla="*/ 717 h 10000"/>
                <a:gd name="connsiteX0" fmla="*/ 138 w 10000"/>
                <a:gd name="connsiteY0" fmla="*/ 828 h 10000"/>
                <a:gd name="connsiteX1" fmla="*/ 9993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38 w 10000"/>
                <a:gd name="connsiteY4" fmla="*/ 828 h 10000"/>
                <a:gd name="connsiteX0" fmla="*/ 12 w 10012"/>
                <a:gd name="connsiteY0" fmla="*/ 837 h 10000"/>
                <a:gd name="connsiteX1" fmla="*/ 10005 w 10012"/>
                <a:gd name="connsiteY1" fmla="*/ 0 h 10000"/>
                <a:gd name="connsiteX2" fmla="*/ 10012 w 10012"/>
                <a:gd name="connsiteY2" fmla="*/ 10000 h 10000"/>
                <a:gd name="connsiteX3" fmla="*/ 12 w 10012"/>
                <a:gd name="connsiteY3" fmla="*/ 10000 h 10000"/>
                <a:gd name="connsiteX4" fmla="*/ 12 w 10012"/>
                <a:gd name="connsiteY4" fmla="*/ 837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12" h="10000">
                  <a:moveTo>
                    <a:pt x="12" y="837"/>
                  </a:moveTo>
                  <a:lnTo>
                    <a:pt x="10005" y="0"/>
                  </a:lnTo>
                  <a:cubicBezTo>
                    <a:pt x="10007" y="3333"/>
                    <a:pt x="10010" y="6667"/>
                    <a:pt x="10012" y="10000"/>
                  </a:cubicBezTo>
                  <a:lnTo>
                    <a:pt x="12" y="10000"/>
                  </a:lnTo>
                  <a:cubicBezTo>
                    <a:pt x="56" y="6917"/>
                    <a:pt x="-32" y="3920"/>
                    <a:pt x="12" y="837"/>
                  </a:cubicBezTo>
                  <a:close/>
                </a:path>
              </a:pathLst>
            </a:custGeom>
            <a:solidFill>
              <a:srgbClr val="87A6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04049F5-72FE-583E-0A18-EE8D86BF3D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659" b="33045"/>
            <a:stretch/>
          </p:blipFill>
          <p:spPr bwMode="auto">
            <a:xfrm>
              <a:off x="810198" y="147556"/>
              <a:ext cx="1945005" cy="62865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4" name="Text Box 2">
              <a:extLst>
                <a:ext uri="{FF2B5EF4-FFF2-40B4-BE49-F238E27FC236}">
                  <a16:creationId xmlns:a16="http://schemas.microsoft.com/office/drawing/2014/main" id="{FB5F09DA-2AE9-4F9F-C11F-943CEB9731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84575" y="147555"/>
              <a:ext cx="7633685" cy="628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all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cumin Pro" panose="020B0504020202020204" pitchFamily="34" charset="77"/>
                  <a:ea typeface="Calibri" panose="020F0502020204030204" pitchFamily="34" charset="0"/>
                  <a:cs typeface="Times New Roman" panose="02020603050405020304" pitchFamily="18" charset="0"/>
                </a:rPr>
                <a:t>LOST IN COMMUNICATION</a:t>
              </a:r>
              <a:endParaRPr kumimoji="0" lang="en-US" sz="32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cumin Pro" panose="020B0504020202020204" pitchFamily="34" charset="77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4016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4C9B882-8AC1-DCA1-FA34-B1E77BA57B88}"/>
              </a:ext>
            </a:extLst>
          </p:cNvPr>
          <p:cNvSpPr txBox="1"/>
          <p:nvPr/>
        </p:nvSpPr>
        <p:spPr>
          <a:xfrm>
            <a:off x="815122" y="1665076"/>
            <a:ext cx="66957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>
              <a:spcBef>
                <a:spcPts val="800"/>
              </a:spcBef>
              <a:spcAft>
                <a:spcPts val="0"/>
              </a:spcAft>
            </a:pPr>
            <a:r>
              <a:rPr lang="en-US" sz="3200" dirty="0">
                <a:latin typeface="Acumin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Discuss </a:t>
            </a:r>
            <a:r>
              <a:rPr lang="en-US" sz="3200" dirty="0">
                <a:effectLst/>
                <a:latin typeface="Acumin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communication styles and patterns you observed in the video in your small groups.</a:t>
            </a:r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9780F927-3219-3B99-2B6C-DC01D7C5CC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190" y="5257800"/>
            <a:ext cx="2032000" cy="1600200"/>
          </a:xfrm>
          <a:prstGeom prst="rect">
            <a:avLst/>
          </a:prstGeom>
        </p:spPr>
      </p:pic>
      <p:sp>
        <p:nvSpPr>
          <p:cNvPr id="2" name="Text Box 2">
            <a:extLst>
              <a:ext uri="{FF2B5EF4-FFF2-40B4-BE49-F238E27FC236}">
                <a16:creationId xmlns:a16="http://schemas.microsoft.com/office/drawing/2014/main" id="{7F68124E-29BE-0E3C-04B4-BC8946521E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9302" y="187279"/>
            <a:ext cx="7633252" cy="588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cumin Pro" panose="020B0504020202020204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LOST IN COMMUNICATION</a:t>
            </a:r>
            <a:endParaRPr kumimoji="0" lang="en-US" sz="3200" b="0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cumin Pro" panose="020B0504020202020204" pitchFamily="34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8997371-0618-C533-26B5-15C94F7DD884}"/>
              </a:ext>
            </a:extLst>
          </p:cNvPr>
          <p:cNvGrpSpPr/>
          <p:nvPr/>
        </p:nvGrpSpPr>
        <p:grpSpPr>
          <a:xfrm>
            <a:off x="4969" y="0"/>
            <a:ext cx="12187031" cy="925830"/>
            <a:chOff x="-1" y="0"/>
            <a:chExt cx="12187723" cy="926245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1E80D2-5743-C2F1-B984-2A28AEF12D0A}"/>
                </a:ext>
              </a:extLst>
            </p:cNvPr>
            <p:cNvSpPr/>
            <p:nvPr/>
          </p:nvSpPr>
          <p:spPr>
            <a:xfrm>
              <a:off x="-1" y="11845"/>
              <a:ext cx="12187723" cy="914400"/>
            </a:xfrm>
            <a:prstGeom prst="rect">
              <a:avLst/>
            </a:prstGeom>
            <a:solidFill>
              <a:srgbClr val="4954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lowchart: Manual Input 7">
              <a:extLst>
                <a:ext uri="{FF2B5EF4-FFF2-40B4-BE49-F238E27FC236}">
                  <a16:creationId xmlns:a16="http://schemas.microsoft.com/office/drawing/2014/main" id="{1700279A-A373-41C5-41D8-B841FF288BD6}"/>
                </a:ext>
              </a:extLst>
            </p:cNvPr>
            <p:cNvSpPr/>
            <p:nvPr/>
          </p:nvSpPr>
          <p:spPr>
            <a:xfrm rot="16200000">
              <a:off x="7279485" y="-3984476"/>
              <a:ext cx="923762" cy="8892713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00"/>
                <a:gd name="connsiteY0" fmla="*/ 1540 h 9540"/>
                <a:gd name="connsiteX1" fmla="*/ 9993 w 10000"/>
                <a:gd name="connsiteY1" fmla="*/ 0 h 9540"/>
                <a:gd name="connsiteX2" fmla="*/ 10000 w 10000"/>
                <a:gd name="connsiteY2" fmla="*/ 9540 h 9540"/>
                <a:gd name="connsiteX3" fmla="*/ 0 w 10000"/>
                <a:gd name="connsiteY3" fmla="*/ 9540 h 9540"/>
                <a:gd name="connsiteX4" fmla="*/ 0 w 10000"/>
                <a:gd name="connsiteY4" fmla="*/ 1540 h 9540"/>
                <a:gd name="connsiteX0" fmla="*/ 131 w 10000"/>
                <a:gd name="connsiteY0" fmla="*/ 750 h 10000"/>
                <a:gd name="connsiteX1" fmla="*/ 9993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31 w 10000"/>
                <a:gd name="connsiteY4" fmla="*/ 750 h 10000"/>
                <a:gd name="connsiteX0" fmla="*/ 234 w 10000"/>
                <a:gd name="connsiteY0" fmla="*/ 717 h 10000"/>
                <a:gd name="connsiteX1" fmla="*/ 9993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234 w 10000"/>
                <a:gd name="connsiteY4" fmla="*/ 717 h 10000"/>
                <a:gd name="connsiteX0" fmla="*/ 138 w 10000"/>
                <a:gd name="connsiteY0" fmla="*/ 828 h 10000"/>
                <a:gd name="connsiteX1" fmla="*/ 9993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38 w 10000"/>
                <a:gd name="connsiteY4" fmla="*/ 828 h 10000"/>
                <a:gd name="connsiteX0" fmla="*/ 12 w 10012"/>
                <a:gd name="connsiteY0" fmla="*/ 837 h 10000"/>
                <a:gd name="connsiteX1" fmla="*/ 10005 w 10012"/>
                <a:gd name="connsiteY1" fmla="*/ 0 h 10000"/>
                <a:gd name="connsiteX2" fmla="*/ 10012 w 10012"/>
                <a:gd name="connsiteY2" fmla="*/ 10000 h 10000"/>
                <a:gd name="connsiteX3" fmla="*/ 12 w 10012"/>
                <a:gd name="connsiteY3" fmla="*/ 10000 h 10000"/>
                <a:gd name="connsiteX4" fmla="*/ 12 w 10012"/>
                <a:gd name="connsiteY4" fmla="*/ 837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12" h="10000">
                  <a:moveTo>
                    <a:pt x="12" y="837"/>
                  </a:moveTo>
                  <a:lnTo>
                    <a:pt x="10005" y="0"/>
                  </a:lnTo>
                  <a:cubicBezTo>
                    <a:pt x="10007" y="3333"/>
                    <a:pt x="10010" y="6667"/>
                    <a:pt x="10012" y="10000"/>
                  </a:cubicBezTo>
                  <a:lnTo>
                    <a:pt x="12" y="10000"/>
                  </a:lnTo>
                  <a:cubicBezTo>
                    <a:pt x="56" y="6917"/>
                    <a:pt x="-32" y="3920"/>
                    <a:pt x="12" y="837"/>
                  </a:cubicBezTo>
                  <a:close/>
                </a:path>
              </a:pathLst>
            </a:custGeom>
            <a:solidFill>
              <a:srgbClr val="87A6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CF91B5C-28D4-935D-7856-ADE9E0A43B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659" b="33045"/>
            <a:stretch/>
          </p:blipFill>
          <p:spPr bwMode="auto">
            <a:xfrm>
              <a:off x="810198" y="147556"/>
              <a:ext cx="1945005" cy="62865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3" name="Text Box 2">
              <a:extLst>
                <a:ext uri="{FF2B5EF4-FFF2-40B4-BE49-F238E27FC236}">
                  <a16:creationId xmlns:a16="http://schemas.microsoft.com/office/drawing/2014/main" id="{00CB98E1-AF16-FE52-8954-57E278B55D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84575" y="147555"/>
              <a:ext cx="7633685" cy="628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all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cumin Pro" panose="020B0504020202020204" pitchFamily="34" charset="77"/>
                  <a:ea typeface="Calibri" panose="020F0502020204030204" pitchFamily="34" charset="0"/>
                  <a:cs typeface="Times New Roman" panose="02020603050405020304" pitchFamily="18" charset="0"/>
                </a:rPr>
                <a:t>LOST IN COMMUNICATION</a:t>
              </a:r>
              <a:endParaRPr kumimoji="0" lang="en-US" sz="32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cumin Pro" panose="020B0504020202020204" pitchFamily="34" charset="77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841835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4C9B882-8AC1-DCA1-FA34-B1E77BA57B88}"/>
              </a:ext>
            </a:extLst>
          </p:cNvPr>
          <p:cNvSpPr txBox="1"/>
          <p:nvPr/>
        </p:nvSpPr>
        <p:spPr>
          <a:xfrm>
            <a:off x="470818" y="1322176"/>
            <a:ext cx="9953342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cumin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Where does each character (Elena, Sam, Amanda, Alina, and Susan) from the video fall on the continuums we discussed (emotional restraint/expressiveness, indirectness/directness, patterns of communication pacing etc.)? </a:t>
            </a:r>
            <a:b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cumin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cumin Pro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cumin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are the met and unmet needs as well as frustrations of each character?</a:t>
            </a:r>
            <a:b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cumin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cumin Pro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cumin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</a:t>
            </a:r>
            <a:r>
              <a:rPr kumimoji="0" lang="en-US" sz="22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cumin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mindset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cumin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attitude shifts might be helpful for each character as they engage with one another?</a:t>
            </a:r>
            <a:b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cumin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cumin Pro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cumin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behavioral shifts might be helpful for each character as they engage with one another?</a:t>
            </a:r>
            <a:b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cumin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cumin Pro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cumin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other strategies can you identify to ensure that the team functions well?</a:t>
            </a:r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9780F927-3219-3B99-2B6C-DC01D7C5CC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190" y="5257800"/>
            <a:ext cx="2032000" cy="1600200"/>
          </a:xfrm>
          <a:prstGeom prst="rect">
            <a:avLst/>
          </a:prstGeom>
        </p:spPr>
      </p:pic>
      <p:sp>
        <p:nvSpPr>
          <p:cNvPr id="2" name="Text Box 2">
            <a:extLst>
              <a:ext uri="{FF2B5EF4-FFF2-40B4-BE49-F238E27FC236}">
                <a16:creationId xmlns:a16="http://schemas.microsoft.com/office/drawing/2014/main" id="{7F68124E-29BE-0E3C-04B4-BC8946521E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9302" y="187279"/>
            <a:ext cx="7633252" cy="588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cumin Pro" panose="020B0504020202020204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LOST IN COMMUNICATION</a:t>
            </a:r>
            <a:endParaRPr kumimoji="0" lang="en-US" sz="3200" b="0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cumin Pro" panose="020B0504020202020204" pitchFamily="34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8997371-0618-C533-26B5-15C94F7DD884}"/>
              </a:ext>
            </a:extLst>
          </p:cNvPr>
          <p:cNvGrpSpPr/>
          <p:nvPr/>
        </p:nvGrpSpPr>
        <p:grpSpPr>
          <a:xfrm>
            <a:off x="4969" y="0"/>
            <a:ext cx="12187031" cy="925830"/>
            <a:chOff x="-1" y="0"/>
            <a:chExt cx="12187723" cy="926245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1E80D2-5743-C2F1-B984-2A28AEF12D0A}"/>
                </a:ext>
              </a:extLst>
            </p:cNvPr>
            <p:cNvSpPr/>
            <p:nvPr/>
          </p:nvSpPr>
          <p:spPr>
            <a:xfrm>
              <a:off x="-1" y="11845"/>
              <a:ext cx="12187723" cy="914400"/>
            </a:xfrm>
            <a:prstGeom prst="rect">
              <a:avLst/>
            </a:prstGeom>
            <a:solidFill>
              <a:srgbClr val="4954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lowchart: Manual Input 7">
              <a:extLst>
                <a:ext uri="{FF2B5EF4-FFF2-40B4-BE49-F238E27FC236}">
                  <a16:creationId xmlns:a16="http://schemas.microsoft.com/office/drawing/2014/main" id="{1700279A-A373-41C5-41D8-B841FF288BD6}"/>
                </a:ext>
              </a:extLst>
            </p:cNvPr>
            <p:cNvSpPr/>
            <p:nvPr/>
          </p:nvSpPr>
          <p:spPr>
            <a:xfrm rot="16200000">
              <a:off x="7279485" y="-3984476"/>
              <a:ext cx="923762" cy="8892713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00"/>
                <a:gd name="connsiteY0" fmla="*/ 1540 h 9540"/>
                <a:gd name="connsiteX1" fmla="*/ 9993 w 10000"/>
                <a:gd name="connsiteY1" fmla="*/ 0 h 9540"/>
                <a:gd name="connsiteX2" fmla="*/ 10000 w 10000"/>
                <a:gd name="connsiteY2" fmla="*/ 9540 h 9540"/>
                <a:gd name="connsiteX3" fmla="*/ 0 w 10000"/>
                <a:gd name="connsiteY3" fmla="*/ 9540 h 9540"/>
                <a:gd name="connsiteX4" fmla="*/ 0 w 10000"/>
                <a:gd name="connsiteY4" fmla="*/ 1540 h 9540"/>
                <a:gd name="connsiteX0" fmla="*/ 131 w 10000"/>
                <a:gd name="connsiteY0" fmla="*/ 750 h 10000"/>
                <a:gd name="connsiteX1" fmla="*/ 9993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31 w 10000"/>
                <a:gd name="connsiteY4" fmla="*/ 750 h 10000"/>
                <a:gd name="connsiteX0" fmla="*/ 234 w 10000"/>
                <a:gd name="connsiteY0" fmla="*/ 717 h 10000"/>
                <a:gd name="connsiteX1" fmla="*/ 9993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234 w 10000"/>
                <a:gd name="connsiteY4" fmla="*/ 717 h 10000"/>
                <a:gd name="connsiteX0" fmla="*/ 138 w 10000"/>
                <a:gd name="connsiteY0" fmla="*/ 828 h 10000"/>
                <a:gd name="connsiteX1" fmla="*/ 9993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38 w 10000"/>
                <a:gd name="connsiteY4" fmla="*/ 828 h 10000"/>
                <a:gd name="connsiteX0" fmla="*/ 12 w 10012"/>
                <a:gd name="connsiteY0" fmla="*/ 837 h 10000"/>
                <a:gd name="connsiteX1" fmla="*/ 10005 w 10012"/>
                <a:gd name="connsiteY1" fmla="*/ 0 h 10000"/>
                <a:gd name="connsiteX2" fmla="*/ 10012 w 10012"/>
                <a:gd name="connsiteY2" fmla="*/ 10000 h 10000"/>
                <a:gd name="connsiteX3" fmla="*/ 12 w 10012"/>
                <a:gd name="connsiteY3" fmla="*/ 10000 h 10000"/>
                <a:gd name="connsiteX4" fmla="*/ 12 w 10012"/>
                <a:gd name="connsiteY4" fmla="*/ 837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12" h="10000">
                  <a:moveTo>
                    <a:pt x="12" y="837"/>
                  </a:moveTo>
                  <a:lnTo>
                    <a:pt x="10005" y="0"/>
                  </a:lnTo>
                  <a:cubicBezTo>
                    <a:pt x="10007" y="3333"/>
                    <a:pt x="10010" y="6667"/>
                    <a:pt x="10012" y="10000"/>
                  </a:cubicBezTo>
                  <a:lnTo>
                    <a:pt x="12" y="10000"/>
                  </a:lnTo>
                  <a:cubicBezTo>
                    <a:pt x="56" y="6917"/>
                    <a:pt x="-32" y="3920"/>
                    <a:pt x="12" y="837"/>
                  </a:cubicBezTo>
                  <a:close/>
                </a:path>
              </a:pathLst>
            </a:custGeom>
            <a:solidFill>
              <a:srgbClr val="87A6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CF91B5C-28D4-935D-7856-ADE9E0A43B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659" b="33045"/>
            <a:stretch/>
          </p:blipFill>
          <p:spPr bwMode="auto">
            <a:xfrm>
              <a:off x="810198" y="147556"/>
              <a:ext cx="1945005" cy="62865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3" name="Text Box 2">
              <a:extLst>
                <a:ext uri="{FF2B5EF4-FFF2-40B4-BE49-F238E27FC236}">
                  <a16:creationId xmlns:a16="http://schemas.microsoft.com/office/drawing/2014/main" id="{00CB98E1-AF16-FE52-8954-57E278B55D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84575" y="147555"/>
              <a:ext cx="7633685" cy="628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all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cumin Pro" panose="020B0504020202020204" pitchFamily="34" charset="77"/>
                  <a:ea typeface="Calibri" panose="020F0502020204030204" pitchFamily="34" charset="0"/>
                  <a:cs typeface="Times New Roman" panose="02020603050405020304" pitchFamily="18" charset="0"/>
                </a:rPr>
                <a:t>LOST IN COMMUNICATION</a:t>
              </a:r>
              <a:endParaRPr kumimoji="0" lang="en-US" sz="32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cumin Pro" panose="020B0504020202020204" pitchFamily="34" charset="77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69963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4954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Flowchart: Manual Input 1"/>
          <p:cNvSpPr/>
          <p:nvPr/>
        </p:nvSpPr>
        <p:spPr>
          <a:xfrm rot="5400000">
            <a:off x="4108300" y="-2130415"/>
            <a:ext cx="2189666" cy="1040627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51 w 10000"/>
              <a:gd name="connsiteY0" fmla="*/ 115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51 w 10000"/>
              <a:gd name="connsiteY4" fmla="*/ 115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51" y="115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51" y="1150"/>
                </a:lnTo>
                <a:close/>
              </a:path>
            </a:pathLst>
          </a:custGeom>
          <a:solidFill>
            <a:srgbClr val="87A6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59" b="33045"/>
          <a:stretch/>
        </p:blipFill>
        <p:spPr bwMode="auto">
          <a:xfrm>
            <a:off x="686479" y="627472"/>
            <a:ext cx="2966110" cy="95851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684892" y="2612571"/>
            <a:ext cx="8308080" cy="1386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cumin Pro" panose="020B0504020202020204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watch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cumin Pro" panose="020B0504020202020204" pitchFamily="34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A picture containing bottle&#10;&#10;Description automatically generated">
            <a:extLst>
              <a:ext uri="{FF2B5EF4-FFF2-40B4-BE49-F238E27FC236}">
                <a16:creationId xmlns:a16="http://schemas.microsoft.com/office/drawing/2014/main" id="{9DFA5E11-A4F9-5C47-8DCC-395B96BC50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3460" y="5176554"/>
            <a:ext cx="20320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5487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4954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Flowchart: Manual Input 1"/>
          <p:cNvSpPr/>
          <p:nvPr/>
        </p:nvSpPr>
        <p:spPr>
          <a:xfrm rot="5400000">
            <a:off x="4108300" y="-2130415"/>
            <a:ext cx="2189666" cy="1040627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51 w 10000"/>
              <a:gd name="connsiteY0" fmla="*/ 115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51 w 10000"/>
              <a:gd name="connsiteY4" fmla="*/ 115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51" y="115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51" y="1150"/>
                </a:lnTo>
                <a:close/>
              </a:path>
            </a:pathLst>
          </a:custGeom>
          <a:solidFill>
            <a:srgbClr val="87A6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59" b="33045"/>
          <a:stretch/>
        </p:blipFill>
        <p:spPr bwMode="auto">
          <a:xfrm>
            <a:off x="686479" y="627472"/>
            <a:ext cx="2966110" cy="95851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684892" y="2612571"/>
            <a:ext cx="8308080" cy="1386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cumin Pro" panose="020B0504020202020204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Role-play and apply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cumin Pro" panose="020B0504020202020204" pitchFamily="34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A picture containing bottle&#10;&#10;Description automatically generated">
            <a:extLst>
              <a:ext uri="{FF2B5EF4-FFF2-40B4-BE49-F238E27FC236}">
                <a16:creationId xmlns:a16="http://schemas.microsoft.com/office/drawing/2014/main" id="{9DFA5E11-A4F9-5C47-8DCC-395B96BC50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3460" y="5176554"/>
            <a:ext cx="20320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423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4C9B882-8AC1-DCA1-FA34-B1E77BA57B88}"/>
              </a:ext>
            </a:extLst>
          </p:cNvPr>
          <p:cNvSpPr txBox="1"/>
          <p:nvPr/>
        </p:nvSpPr>
        <p:spPr>
          <a:xfrm>
            <a:off x="580366" y="1183820"/>
            <a:ext cx="594569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Acumin Pro" panose="020B0504020202020204" pitchFamily="34" charset="0"/>
                <a:ea typeface="+mn-ea"/>
                <a:cs typeface="Segoe UI" panose="020B0502040204020203" pitchFamily="34" charset="0"/>
              </a:rPr>
              <a:t>In groups of 5: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242424"/>
              </a:solidFill>
              <a:effectLst/>
              <a:uLnTx/>
              <a:uFillTx/>
              <a:latin typeface="Acumin Pro" panose="020B0504020202020204" pitchFamily="34" charset="0"/>
              <a:ea typeface="+mn-ea"/>
              <a:cs typeface="Segoe UI" panose="020B0502040204020203" pitchFamily="34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Acumin Pro" panose="020B0504020202020204" pitchFamily="34" charset="0"/>
                <a:ea typeface="+mn-ea"/>
                <a:cs typeface="Segoe UI" panose="020B0502040204020203" pitchFamily="34" charset="0"/>
              </a:rPr>
              <a:t>Assign each group member to play the role of a character from the video.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242424"/>
              </a:solidFill>
              <a:effectLst/>
              <a:uLnTx/>
              <a:uFillTx/>
              <a:latin typeface="Acumin Pro" panose="020B0504020202020204" pitchFamily="34" charset="0"/>
              <a:ea typeface="+mn-ea"/>
              <a:cs typeface="Segoe UI" panose="020B0502040204020203" pitchFamily="34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2800" dirty="0">
                <a:solidFill>
                  <a:srgbClr val="242424"/>
                </a:solidFill>
                <a:latin typeface="Acumin Pro" panose="020B0504020202020204" pitchFamily="34" charset="0"/>
                <a:cs typeface="Segoe UI" panose="020B0502040204020203" pitchFamily="34" charset="0"/>
              </a:rPr>
              <a:t>Reenact the conversations in your assigned role but modeling the </a:t>
            </a:r>
            <a:r>
              <a:rPr kumimoji="0" lang="en-US" sz="2800" b="0" u="none" strike="noStrike" kern="1200" cap="none" spc="0" normalizeH="0" baseline="0" noProof="0" dirty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Acumin Pro" panose="020B0504020202020204" pitchFamily="34" charset="0"/>
                <a:ea typeface="+mn-ea"/>
                <a:cs typeface="Segoe UI" panose="020B0502040204020203" pitchFamily="34" charset="0"/>
              </a:rPr>
              <a:t>mindset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Acumin Pro" panose="020B0504020202020204" pitchFamily="34" charset="0"/>
                <a:ea typeface="+mn-ea"/>
                <a:cs typeface="Segoe UI" panose="020B0502040204020203" pitchFamily="34" charset="0"/>
              </a:rPr>
              <a:t>/attitude/behavioral shifts that help engage your character with others.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cumin Pro" panose="020B0504020202020204" pitchFamily="34" charset="0"/>
              <a:ea typeface="+mn-ea"/>
              <a:cs typeface="+mn-cs"/>
            </a:endParaRPr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9780F927-3219-3B99-2B6C-DC01D7C5CC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190" y="5257800"/>
            <a:ext cx="2032000" cy="1600200"/>
          </a:xfrm>
          <a:prstGeom prst="rect">
            <a:avLst/>
          </a:prstGeom>
        </p:spPr>
      </p:pic>
      <p:sp>
        <p:nvSpPr>
          <p:cNvPr id="2" name="Text Box 2">
            <a:extLst>
              <a:ext uri="{FF2B5EF4-FFF2-40B4-BE49-F238E27FC236}">
                <a16:creationId xmlns:a16="http://schemas.microsoft.com/office/drawing/2014/main" id="{1DCEA35F-2821-4C1B-CBAA-764349F01E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9302" y="95051"/>
            <a:ext cx="7633252" cy="680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cumin Pro" panose="020B0504020202020204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LOST IN COMMUNICATION</a:t>
            </a:r>
            <a:endParaRPr kumimoji="0" lang="en-US" sz="3200" b="0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cumin Pro" panose="020B0504020202020204" pitchFamily="34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80F848F-0509-0102-FD13-61FDC6F69B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4834" y="1799545"/>
            <a:ext cx="4876800" cy="2527139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E5DD217C-818F-1240-7A8F-ABBA94FA3777}"/>
              </a:ext>
            </a:extLst>
          </p:cNvPr>
          <p:cNvGrpSpPr/>
          <p:nvPr/>
        </p:nvGrpSpPr>
        <p:grpSpPr>
          <a:xfrm>
            <a:off x="4969" y="0"/>
            <a:ext cx="12187031" cy="925830"/>
            <a:chOff x="-1" y="0"/>
            <a:chExt cx="12187723" cy="926245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316EF5A-F12E-8B30-48F7-54BF1A5442EE}"/>
                </a:ext>
              </a:extLst>
            </p:cNvPr>
            <p:cNvSpPr/>
            <p:nvPr/>
          </p:nvSpPr>
          <p:spPr>
            <a:xfrm>
              <a:off x="-1" y="11845"/>
              <a:ext cx="12187723" cy="914400"/>
            </a:xfrm>
            <a:prstGeom prst="rect">
              <a:avLst/>
            </a:prstGeom>
            <a:solidFill>
              <a:srgbClr val="4954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lowchart: Manual Input 7">
              <a:extLst>
                <a:ext uri="{FF2B5EF4-FFF2-40B4-BE49-F238E27FC236}">
                  <a16:creationId xmlns:a16="http://schemas.microsoft.com/office/drawing/2014/main" id="{03C5CB78-1BD3-BF18-1953-3141598E093F}"/>
                </a:ext>
              </a:extLst>
            </p:cNvPr>
            <p:cNvSpPr/>
            <p:nvPr/>
          </p:nvSpPr>
          <p:spPr>
            <a:xfrm rot="16200000">
              <a:off x="7279485" y="-3984476"/>
              <a:ext cx="923762" cy="8892713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00"/>
                <a:gd name="connsiteY0" fmla="*/ 1540 h 9540"/>
                <a:gd name="connsiteX1" fmla="*/ 9993 w 10000"/>
                <a:gd name="connsiteY1" fmla="*/ 0 h 9540"/>
                <a:gd name="connsiteX2" fmla="*/ 10000 w 10000"/>
                <a:gd name="connsiteY2" fmla="*/ 9540 h 9540"/>
                <a:gd name="connsiteX3" fmla="*/ 0 w 10000"/>
                <a:gd name="connsiteY3" fmla="*/ 9540 h 9540"/>
                <a:gd name="connsiteX4" fmla="*/ 0 w 10000"/>
                <a:gd name="connsiteY4" fmla="*/ 1540 h 9540"/>
                <a:gd name="connsiteX0" fmla="*/ 131 w 10000"/>
                <a:gd name="connsiteY0" fmla="*/ 750 h 10000"/>
                <a:gd name="connsiteX1" fmla="*/ 9993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31 w 10000"/>
                <a:gd name="connsiteY4" fmla="*/ 750 h 10000"/>
                <a:gd name="connsiteX0" fmla="*/ 234 w 10000"/>
                <a:gd name="connsiteY0" fmla="*/ 717 h 10000"/>
                <a:gd name="connsiteX1" fmla="*/ 9993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234 w 10000"/>
                <a:gd name="connsiteY4" fmla="*/ 717 h 10000"/>
                <a:gd name="connsiteX0" fmla="*/ 138 w 10000"/>
                <a:gd name="connsiteY0" fmla="*/ 828 h 10000"/>
                <a:gd name="connsiteX1" fmla="*/ 9993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38 w 10000"/>
                <a:gd name="connsiteY4" fmla="*/ 828 h 10000"/>
                <a:gd name="connsiteX0" fmla="*/ 12 w 10012"/>
                <a:gd name="connsiteY0" fmla="*/ 837 h 10000"/>
                <a:gd name="connsiteX1" fmla="*/ 10005 w 10012"/>
                <a:gd name="connsiteY1" fmla="*/ 0 h 10000"/>
                <a:gd name="connsiteX2" fmla="*/ 10012 w 10012"/>
                <a:gd name="connsiteY2" fmla="*/ 10000 h 10000"/>
                <a:gd name="connsiteX3" fmla="*/ 12 w 10012"/>
                <a:gd name="connsiteY3" fmla="*/ 10000 h 10000"/>
                <a:gd name="connsiteX4" fmla="*/ 12 w 10012"/>
                <a:gd name="connsiteY4" fmla="*/ 837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12" h="10000">
                  <a:moveTo>
                    <a:pt x="12" y="837"/>
                  </a:moveTo>
                  <a:lnTo>
                    <a:pt x="10005" y="0"/>
                  </a:lnTo>
                  <a:cubicBezTo>
                    <a:pt x="10007" y="3333"/>
                    <a:pt x="10010" y="6667"/>
                    <a:pt x="10012" y="10000"/>
                  </a:cubicBezTo>
                  <a:lnTo>
                    <a:pt x="12" y="10000"/>
                  </a:lnTo>
                  <a:cubicBezTo>
                    <a:pt x="56" y="6917"/>
                    <a:pt x="-32" y="3920"/>
                    <a:pt x="12" y="837"/>
                  </a:cubicBezTo>
                  <a:close/>
                </a:path>
              </a:pathLst>
            </a:custGeom>
            <a:solidFill>
              <a:srgbClr val="87A6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9459F4CB-7032-1F47-2FC7-E69426F7D3F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659" b="33045"/>
            <a:stretch/>
          </p:blipFill>
          <p:spPr bwMode="auto">
            <a:xfrm>
              <a:off x="810198" y="147556"/>
              <a:ext cx="1945005" cy="62865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4" name="Text Box 2">
              <a:extLst>
                <a:ext uri="{FF2B5EF4-FFF2-40B4-BE49-F238E27FC236}">
                  <a16:creationId xmlns:a16="http://schemas.microsoft.com/office/drawing/2014/main" id="{6DBB53A8-0AD7-16C4-BCB3-A6DA1CFE85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84575" y="147555"/>
              <a:ext cx="7633685" cy="628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all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cumin Pro" panose="020B0504020202020204" pitchFamily="34" charset="77"/>
                  <a:ea typeface="Calibri" panose="020F0502020204030204" pitchFamily="34" charset="0"/>
                  <a:cs typeface="Times New Roman" panose="02020603050405020304" pitchFamily="18" charset="0"/>
                </a:rPr>
                <a:t>LOST IN COMMUNICATION</a:t>
              </a:r>
              <a:endParaRPr kumimoji="0" lang="en-US" sz="32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cumin Pro" panose="020B0504020202020204" pitchFamily="34" charset="77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767092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id="{7F68124E-29BE-0E3C-04B4-BC8946521E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9302" y="187279"/>
            <a:ext cx="7633252" cy="588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cumin Pro" panose="020B0504020202020204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LOST IN COMMUNICATION</a:t>
            </a:r>
            <a:endParaRPr kumimoji="0" lang="en-US" sz="3200" b="0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cumin Pro" panose="020B0504020202020204" pitchFamily="34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1646B2-1552-B48F-3002-7C5536A299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3308" y="1435485"/>
            <a:ext cx="2053717" cy="191252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44A14E6-EDA5-0D75-36A5-B0A2C09277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8113" y="2472738"/>
            <a:ext cx="2186293" cy="191252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303E858-BE12-3598-76E8-295D6B8E98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3070" y="4146980"/>
            <a:ext cx="2099923" cy="171554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587FF52-B616-EE23-67A8-470B203EA6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8371" y="4079812"/>
            <a:ext cx="1950782" cy="184987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1BF3DDD-86E6-3070-687E-973A4A74C0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34967" y="1312310"/>
            <a:ext cx="1764153" cy="184987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C367315-04A6-D973-D304-2BAB0F547BEF}"/>
              </a:ext>
            </a:extLst>
          </p:cNvPr>
          <p:cNvSpPr txBox="1"/>
          <p:nvPr/>
        </p:nvSpPr>
        <p:spPr>
          <a:xfrm>
            <a:off x="2557396" y="3386810"/>
            <a:ext cx="73277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cumin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Elena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FAD01FF-3A20-9A91-D3FA-33720DB3DB5C}"/>
              </a:ext>
            </a:extLst>
          </p:cNvPr>
          <p:cNvSpPr txBox="1"/>
          <p:nvPr/>
        </p:nvSpPr>
        <p:spPr>
          <a:xfrm>
            <a:off x="9228849" y="3348009"/>
            <a:ext cx="73277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cumin Pro" panose="020B0504020202020204" pitchFamily="34" charset="0"/>
                <a:ea typeface="+mn-ea"/>
                <a:cs typeface="Times New Roman" panose="02020603050405020304" pitchFamily="18" charset="0"/>
              </a:rPr>
              <a:t>Amanda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ADFB06F-E9C7-28DB-065D-5FA73560D3E1}"/>
              </a:ext>
            </a:extLst>
          </p:cNvPr>
          <p:cNvSpPr txBox="1"/>
          <p:nvPr/>
        </p:nvSpPr>
        <p:spPr>
          <a:xfrm>
            <a:off x="1941095" y="5984951"/>
            <a:ext cx="9638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cumin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Alina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9CEC9F4-40EB-8A0C-E7A2-53AF2CC15065}"/>
              </a:ext>
            </a:extLst>
          </p:cNvPr>
          <p:cNvSpPr txBox="1"/>
          <p:nvPr/>
        </p:nvSpPr>
        <p:spPr>
          <a:xfrm>
            <a:off x="8824585" y="6007293"/>
            <a:ext cx="73277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cumin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Susan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6DE5445-6BFE-3CA2-74FE-E1DFDB70E622}"/>
              </a:ext>
            </a:extLst>
          </p:cNvPr>
          <p:cNvSpPr txBox="1"/>
          <p:nvPr/>
        </p:nvSpPr>
        <p:spPr>
          <a:xfrm>
            <a:off x="5920635" y="4494544"/>
            <a:ext cx="981206" cy="3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cumin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622BB0D-9926-FBD6-6152-CC7B4C819A24}"/>
              </a:ext>
            </a:extLst>
          </p:cNvPr>
          <p:cNvGrpSpPr/>
          <p:nvPr/>
        </p:nvGrpSpPr>
        <p:grpSpPr>
          <a:xfrm>
            <a:off x="4969" y="0"/>
            <a:ext cx="12187031" cy="925830"/>
            <a:chOff x="-1" y="0"/>
            <a:chExt cx="12187723" cy="92624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38EC0D0-2FAE-77DA-8909-93DC295A4DF7}"/>
                </a:ext>
              </a:extLst>
            </p:cNvPr>
            <p:cNvSpPr/>
            <p:nvPr/>
          </p:nvSpPr>
          <p:spPr>
            <a:xfrm>
              <a:off x="-1" y="11845"/>
              <a:ext cx="12187723" cy="914400"/>
            </a:xfrm>
            <a:prstGeom prst="rect">
              <a:avLst/>
            </a:prstGeom>
            <a:solidFill>
              <a:srgbClr val="4954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lowchart: Manual Input 7">
              <a:extLst>
                <a:ext uri="{FF2B5EF4-FFF2-40B4-BE49-F238E27FC236}">
                  <a16:creationId xmlns:a16="http://schemas.microsoft.com/office/drawing/2014/main" id="{1B529442-DBF3-3EEA-2FAC-B84A8F4228E4}"/>
                </a:ext>
              </a:extLst>
            </p:cNvPr>
            <p:cNvSpPr/>
            <p:nvPr/>
          </p:nvSpPr>
          <p:spPr>
            <a:xfrm rot="16200000">
              <a:off x="7279485" y="-3984476"/>
              <a:ext cx="923762" cy="8892713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00"/>
                <a:gd name="connsiteY0" fmla="*/ 1540 h 9540"/>
                <a:gd name="connsiteX1" fmla="*/ 9993 w 10000"/>
                <a:gd name="connsiteY1" fmla="*/ 0 h 9540"/>
                <a:gd name="connsiteX2" fmla="*/ 10000 w 10000"/>
                <a:gd name="connsiteY2" fmla="*/ 9540 h 9540"/>
                <a:gd name="connsiteX3" fmla="*/ 0 w 10000"/>
                <a:gd name="connsiteY3" fmla="*/ 9540 h 9540"/>
                <a:gd name="connsiteX4" fmla="*/ 0 w 10000"/>
                <a:gd name="connsiteY4" fmla="*/ 1540 h 9540"/>
                <a:gd name="connsiteX0" fmla="*/ 131 w 10000"/>
                <a:gd name="connsiteY0" fmla="*/ 750 h 10000"/>
                <a:gd name="connsiteX1" fmla="*/ 9993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31 w 10000"/>
                <a:gd name="connsiteY4" fmla="*/ 750 h 10000"/>
                <a:gd name="connsiteX0" fmla="*/ 234 w 10000"/>
                <a:gd name="connsiteY0" fmla="*/ 717 h 10000"/>
                <a:gd name="connsiteX1" fmla="*/ 9993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234 w 10000"/>
                <a:gd name="connsiteY4" fmla="*/ 717 h 10000"/>
                <a:gd name="connsiteX0" fmla="*/ 138 w 10000"/>
                <a:gd name="connsiteY0" fmla="*/ 828 h 10000"/>
                <a:gd name="connsiteX1" fmla="*/ 9993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38 w 10000"/>
                <a:gd name="connsiteY4" fmla="*/ 828 h 10000"/>
                <a:gd name="connsiteX0" fmla="*/ 12 w 10012"/>
                <a:gd name="connsiteY0" fmla="*/ 837 h 10000"/>
                <a:gd name="connsiteX1" fmla="*/ 10005 w 10012"/>
                <a:gd name="connsiteY1" fmla="*/ 0 h 10000"/>
                <a:gd name="connsiteX2" fmla="*/ 10012 w 10012"/>
                <a:gd name="connsiteY2" fmla="*/ 10000 h 10000"/>
                <a:gd name="connsiteX3" fmla="*/ 12 w 10012"/>
                <a:gd name="connsiteY3" fmla="*/ 10000 h 10000"/>
                <a:gd name="connsiteX4" fmla="*/ 12 w 10012"/>
                <a:gd name="connsiteY4" fmla="*/ 837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12" h="10000">
                  <a:moveTo>
                    <a:pt x="12" y="837"/>
                  </a:moveTo>
                  <a:lnTo>
                    <a:pt x="10005" y="0"/>
                  </a:lnTo>
                  <a:cubicBezTo>
                    <a:pt x="10007" y="3333"/>
                    <a:pt x="10010" y="6667"/>
                    <a:pt x="10012" y="10000"/>
                  </a:cubicBezTo>
                  <a:lnTo>
                    <a:pt x="12" y="10000"/>
                  </a:lnTo>
                  <a:cubicBezTo>
                    <a:pt x="56" y="6917"/>
                    <a:pt x="-32" y="3920"/>
                    <a:pt x="12" y="837"/>
                  </a:cubicBezTo>
                  <a:close/>
                </a:path>
              </a:pathLst>
            </a:custGeom>
            <a:solidFill>
              <a:srgbClr val="87A6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80E7877-D2AA-1CFA-8024-8A9C79CAB5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659" b="33045"/>
            <a:stretch/>
          </p:blipFill>
          <p:spPr bwMode="auto">
            <a:xfrm>
              <a:off x="810198" y="147556"/>
              <a:ext cx="1945005" cy="62865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3" name="Text Box 2">
              <a:extLst>
                <a:ext uri="{FF2B5EF4-FFF2-40B4-BE49-F238E27FC236}">
                  <a16:creationId xmlns:a16="http://schemas.microsoft.com/office/drawing/2014/main" id="{FF25DF5E-0EEB-0BD6-9211-52E3AFC99E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84575" y="147555"/>
              <a:ext cx="7633685" cy="628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all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cumin Pro" panose="020B0504020202020204" pitchFamily="34" charset="77"/>
                  <a:ea typeface="Calibri" panose="020F0502020204030204" pitchFamily="34" charset="0"/>
                  <a:cs typeface="Times New Roman" panose="02020603050405020304" pitchFamily="18" charset="0"/>
                </a:rPr>
                <a:t>LOST IN COMMUNICATION</a:t>
              </a:r>
              <a:endParaRPr kumimoji="0" lang="en-US" sz="32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cumin Pro" panose="020B0504020202020204" pitchFamily="34" charset="77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029691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4954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Flowchart: Manual Input 1"/>
          <p:cNvSpPr/>
          <p:nvPr/>
        </p:nvSpPr>
        <p:spPr>
          <a:xfrm rot="5400000">
            <a:off x="4108300" y="-2130415"/>
            <a:ext cx="2189666" cy="1040627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51 w 10000"/>
              <a:gd name="connsiteY0" fmla="*/ 115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51 w 10000"/>
              <a:gd name="connsiteY4" fmla="*/ 115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51" y="115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51" y="1150"/>
                </a:lnTo>
                <a:close/>
              </a:path>
            </a:pathLst>
          </a:custGeom>
          <a:solidFill>
            <a:srgbClr val="87A6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59" b="33045"/>
          <a:stretch/>
        </p:blipFill>
        <p:spPr bwMode="auto">
          <a:xfrm>
            <a:off x="686479" y="627472"/>
            <a:ext cx="2966110" cy="95851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684892" y="2612571"/>
            <a:ext cx="8308080" cy="1386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cumin Pro" panose="020B0504020202020204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debrief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cumin Pro" panose="020B0504020202020204" pitchFamily="34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A picture containing bottle&#10;&#10;Description automatically generated">
            <a:extLst>
              <a:ext uri="{FF2B5EF4-FFF2-40B4-BE49-F238E27FC236}">
                <a16:creationId xmlns:a16="http://schemas.microsoft.com/office/drawing/2014/main" id="{9DFA5E11-A4F9-5C47-8DCC-395B96BC50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3460" y="5176554"/>
            <a:ext cx="20320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0322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43E8634C-35C0-664F-A32B-83FF1D6052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190" y="5257800"/>
            <a:ext cx="2032000" cy="16002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4C9B882-8AC1-DCA1-FA34-B1E77BA57B88}"/>
              </a:ext>
            </a:extLst>
          </p:cNvPr>
          <p:cNvSpPr txBox="1"/>
          <p:nvPr/>
        </p:nvSpPr>
        <p:spPr>
          <a:xfrm>
            <a:off x="445121" y="1175464"/>
            <a:ext cx="1017334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cumin Pro" panose="020B0504020202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How did it feel to role play this scenario? What did you notice? How easy/difficult was it to shift your communication style?</a:t>
            </a:r>
            <a:b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cumin Pro" panose="020B0504020202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</a:b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cumin Pro" panose="020B0504020202020204" pitchFamily="34" charset="0"/>
              <a:ea typeface="Times New Roman" panose="02020603050405020304" pitchFamily="18" charset="0"/>
              <a:cs typeface="Segoe UI" panose="020B0502040204020203" pitchFamily="34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cumin Pro" panose="020B0504020202020204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Did this activity bring up any real-world applications (either personal or general examples) for you? </a:t>
            </a:r>
            <a:b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cumin Pro" panose="020B0504020202020204" pitchFamily="34" charset="0"/>
                <a:ea typeface="Calibri" panose="020F0502020204030204" pitchFamily="34" charset="0"/>
                <a:cs typeface="Segoe UI" panose="020B0502040204020203" pitchFamily="34" charset="0"/>
              </a:rPr>
            </a:b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cumin Pro" panose="020B0504020202020204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cumin Pro" panose="020B0504020202020204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Did this activity challenge your behavior or thinking in any way? How so?</a:t>
            </a:r>
            <a:b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cumin Pro" panose="020B0504020202020204" pitchFamily="34" charset="0"/>
                <a:ea typeface="Calibri" panose="020F0502020204030204" pitchFamily="34" charset="0"/>
                <a:cs typeface="Segoe UI" panose="020B0502040204020203" pitchFamily="34" charset="0"/>
              </a:rPr>
            </a:b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cumin Pro" panose="020B0504020202020204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</a:p>
          <a:p>
            <a:pPr marL="457200" indent="-457200" fontAlgn="base">
              <a:buFont typeface="Arial" panose="020B0604020202020204" pitchFamily="34" charset="0"/>
              <a:buChar char="•"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cumin Pro" panose="020B0504020202020204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How might you apply what you learned through this activity to a future team meeting? What do you want to remember when you encounter challenging team dynamics in the future? </a:t>
            </a:r>
            <a:r>
              <a:rPr lang="en-US" altLang="en-US" sz="2200" dirty="0">
                <a:solidFill>
                  <a:srgbClr val="000000"/>
                </a:solidFill>
                <a:latin typeface="Acumin Pro" panose="020B0504020202020204" pitchFamily="34" charset="0"/>
              </a:rPr>
              <a:t>What strategies would you use when different pacing patterns occur in a group conversation?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cumin Pro" panose="020B0504020202020204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cumin Pro" panose="020B0504020202020204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457200" indent="-457200" fontAlgn="base">
              <a:buFont typeface="Arial" panose="020B0604020202020204" pitchFamily="34" charset="0"/>
              <a:buChar char="•"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cumin Pro" panose="020B0504020202020204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What does an inclusive team look like?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cumin Pro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FAA3AC4-1057-0E89-7D14-13C45D3FEA4E}"/>
              </a:ext>
            </a:extLst>
          </p:cNvPr>
          <p:cNvGrpSpPr/>
          <p:nvPr/>
        </p:nvGrpSpPr>
        <p:grpSpPr>
          <a:xfrm>
            <a:off x="4969" y="0"/>
            <a:ext cx="12187031" cy="925830"/>
            <a:chOff x="-1" y="0"/>
            <a:chExt cx="12187723" cy="926245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1E13256-56E7-5152-8703-8BFC2A162221}"/>
                </a:ext>
              </a:extLst>
            </p:cNvPr>
            <p:cNvSpPr/>
            <p:nvPr/>
          </p:nvSpPr>
          <p:spPr>
            <a:xfrm>
              <a:off x="-1" y="11845"/>
              <a:ext cx="12187723" cy="914400"/>
            </a:xfrm>
            <a:prstGeom prst="rect">
              <a:avLst/>
            </a:prstGeom>
            <a:solidFill>
              <a:srgbClr val="4954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Flowchart: Manual Input 7">
              <a:extLst>
                <a:ext uri="{FF2B5EF4-FFF2-40B4-BE49-F238E27FC236}">
                  <a16:creationId xmlns:a16="http://schemas.microsoft.com/office/drawing/2014/main" id="{BC465D31-E5E8-F989-F3F8-597D9CF02FEA}"/>
                </a:ext>
              </a:extLst>
            </p:cNvPr>
            <p:cNvSpPr/>
            <p:nvPr/>
          </p:nvSpPr>
          <p:spPr>
            <a:xfrm rot="16200000">
              <a:off x="7279485" y="-3984476"/>
              <a:ext cx="923762" cy="8892713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00"/>
                <a:gd name="connsiteY0" fmla="*/ 1540 h 9540"/>
                <a:gd name="connsiteX1" fmla="*/ 9993 w 10000"/>
                <a:gd name="connsiteY1" fmla="*/ 0 h 9540"/>
                <a:gd name="connsiteX2" fmla="*/ 10000 w 10000"/>
                <a:gd name="connsiteY2" fmla="*/ 9540 h 9540"/>
                <a:gd name="connsiteX3" fmla="*/ 0 w 10000"/>
                <a:gd name="connsiteY3" fmla="*/ 9540 h 9540"/>
                <a:gd name="connsiteX4" fmla="*/ 0 w 10000"/>
                <a:gd name="connsiteY4" fmla="*/ 1540 h 9540"/>
                <a:gd name="connsiteX0" fmla="*/ 131 w 10000"/>
                <a:gd name="connsiteY0" fmla="*/ 750 h 10000"/>
                <a:gd name="connsiteX1" fmla="*/ 9993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31 w 10000"/>
                <a:gd name="connsiteY4" fmla="*/ 750 h 10000"/>
                <a:gd name="connsiteX0" fmla="*/ 234 w 10000"/>
                <a:gd name="connsiteY0" fmla="*/ 717 h 10000"/>
                <a:gd name="connsiteX1" fmla="*/ 9993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234 w 10000"/>
                <a:gd name="connsiteY4" fmla="*/ 717 h 10000"/>
                <a:gd name="connsiteX0" fmla="*/ 138 w 10000"/>
                <a:gd name="connsiteY0" fmla="*/ 828 h 10000"/>
                <a:gd name="connsiteX1" fmla="*/ 9993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38 w 10000"/>
                <a:gd name="connsiteY4" fmla="*/ 828 h 10000"/>
                <a:gd name="connsiteX0" fmla="*/ 12 w 10012"/>
                <a:gd name="connsiteY0" fmla="*/ 837 h 10000"/>
                <a:gd name="connsiteX1" fmla="*/ 10005 w 10012"/>
                <a:gd name="connsiteY1" fmla="*/ 0 h 10000"/>
                <a:gd name="connsiteX2" fmla="*/ 10012 w 10012"/>
                <a:gd name="connsiteY2" fmla="*/ 10000 h 10000"/>
                <a:gd name="connsiteX3" fmla="*/ 12 w 10012"/>
                <a:gd name="connsiteY3" fmla="*/ 10000 h 10000"/>
                <a:gd name="connsiteX4" fmla="*/ 12 w 10012"/>
                <a:gd name="connsiteY4" fmla="*/ 837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12" h="10000">
                  <a:moveTo>
                    <a:pt x="12" y="837"/>
                  </a:moveTo>
                  <a:lnTo>
                    <a:pt x="10005" y="0"/>
                  </a:lnTo>
                  <a:cubicBezTo>
                    <a:pt x="10007" y="3333"/>
                    <a:pt x="10010" y="6667"/>
                    <a:pt x="10012" y="10000"/>
                  </a:cubicBezTo>
                  <a:lnTo>
                    <a:pt x="12" y="10000"/>
                  </a:lnTo>
                  <a:cubicBezTo>
                    <a:pt x="56" y="6917"/>
                    <a:pt x="-32" y="3920"/>
                    <a:pt x="12" y="837"/>
                  </a:cubicBezTo>
                  <a:close/>
                </a:path>
              </a:pathLst>
            </a:custGeom>
            <a:solidFill>
              <a:srgbClr val="87A6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C17D74D-6014-8734-91F4-E013C784DB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659" b="33045"/>
            <a:stretch/>
          </p:blipFill>
          <p:spPr bwMode="auto">
            <a:xfrm>
              <a:off x="810198" y="147556"/>
              <a:ext cx="1945005" cy="62865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3" name="Text Box 2">
              <a:extLst>
                <a:ext uri="{FF2B5EF4-FFF2-40B4-BE49-F238E27FC236}">
                  <a16:creationId xmlns:a16="http://schemas.microsoft.com/office/drawing/2014/main" id="{A84310DD-F594-E27D-63EA-FC3A655F93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84575" y="147555"/>
              <a:ext cx="7633685" cy="628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all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cumin Pro" panose="020B0504020202020204" pitchFamily="34" charset="77"/>
                  <a:ea typeface="Calibri" panose="020F0502020204030204" pitchFamily="34" charset="0"/>
                  <a:cs typeface="Times New Roman" panose="02020603050405020304" pitchFamily="18" charset="0"/>
                </a:rPr>
                <a:t>LOST IN COMMUNICATION</a:t>
              </a:r>
              <a:endParaRPr kumimoji="0" lang="en-US" sz="32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cumin Pro" panose="020B0504020202020204" pitchFamily="34" charset="77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491935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9780F927-3219-3B99-2B6C-DC01D7C5CC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190" y="5257800"/>
            <a:ext cx="2032000" cy="1600200"/>
          </a:xfrm>
          <a:prstGeom prst="rect">
            <a:avLst/>
          </a:prstGeom>
        </p:spPr>
      </p:pic>
      <p:pic>
        <p:nvPicPr>
          <p:cNvPr id="2" name="Online Media 1" title="Lost in communication: an intercultural meeting">
            <a:hlinkClick r:id="" action="ppaction://media"/>
            <a:extLst>
              <a:ext uri="{FF2B5EF4-FFF2-40B4-BE49-F238E27FC236}">
                <a16:creationId xmlns:a16="http://schemas.microsoft.com/office/drawing/2014/main" id="{372FF770-7203-7505-B65B-DE89EB51F2B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2036517" y="1512665"/>
            <a:ext cx="7591425" cy="428915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509FFC0-29E7-949E-8A79-284FB0B87FB3}"/>
              </a:ext>
            </a:extLst>
          </p:cNvPr>
          <p:cNvSpPr txBox="1"/>
          <p:nvPr/>
        </p:nvSpPr>
        <p:spPr>
          <a:xfrm>
            <a:off x="130810" y="6393617"/>
            <a:ext cx="7591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cumin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ZHAW Gesundheit. (2022, February 2). 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cumin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Lost in communication: an intercultural meeting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cumin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[Video]. YouTube. </a:t>
            </a:r>
            <a:b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cumin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cumin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https://www.youtube.com/watch?v=JfATJkWyd7g&amp;t=17s</a:t>
            </a:r>
            <a:endParaRPr kumimoji="0" lang="en-US" sz="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E4ED1B5-5865-A9EA-CA4E-EFFF82F19739}"/>
              </a:ext>
            </a:extLst>
          </p:cNvPr>
          <p:cNvGrpSpPr/>
          <p:nvPr/>
        </p:nvGrpSpPr>
        <p:grpSpPr>
          <a:xfrm>
            <a:off x="4969" y="0"/>
            <a:ext cx="12187031" cy="925830"/>
            <a:chOff x="-1" y="0"/>
            <a:chExt cx="12187723" cy="926245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51F9F22-CD50-9B17-7486-D4E6E9BA04C3}"/>
                </a:ext>
              </a:extLst>
            </p:cNvPr>
            <p:cNvSpPr/>
            <p:nvPr/>
          </p:nvSpPr>
          <p:spPr>
            <a:xfrm>
              <a:off x="-1" y="11845"/>
              <a:ext cx="12187723" cy="914400"/>
            </a:xfrm>
            <a:prstGeom prst="rect">
              <a:avLst/>
            </a:prstGeom>
            <a:solidFill>
              <a:srgbClr val="4954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lowchart: Manual Input 7">
              <a:extLst>
                <a:ext uri="{FF2B5EF4-FFF2-40B4-BE49-F238E27FC236}">
                  <a16:creationId xmlns:a16="http://schemas.microsoft.com/office/drawing/2014/main" id="{05D4033B-B52A-4E60-3968-00E187120E5C}"/>
                </a:ext>
              </a:extLst>
            </p:cNvPr>
            <p:cNvSpPr/>
            <p:nvPr/>
          </p:nvSpPr>
          <p:spPr>
            <a:xfrm rot="16200000">
              <a:off x="7279485" y="-3984476"/>
              <a:ext cx="923762" cy="8892713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00"/>
                <a:gd name="connsiteY0" fmla="*/ 1540 h 9540"/>
                <a:gd name="connsiteX1" fmla="*/ 9993 w 10000"/>
                <a:gd name="connsiteY1" fmla="*/ 0 h 9540"/>
                <a:gd name="connsiteX2" fmla="*/ 10000 w 10000"/>
                <a:gd name="connsiteY2" fmla="*/ 9540 h 9540"/>
                <a:gd name="connsiteX3" fmla="*/ 0 w 10000"/>
                <a:gd name="connsiteY3" fmla="*/ 9540 h 9540"/>
                <a:gd name="connsiteX4" fmla="*/ 0 w 10000"/>
                <a:gd name="connsiteY4" fmla="*/ 1540 h 9540"/>
                <a:gd name="connsiteX0" fmla="*/ 131 w 10000"/>
                <a:gd name="connsiteY0" fmla="*/ 750 h 10000"/>
                <a:gd name="connsiteX1" fmla="*/ 9993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31 w 10000"/>
                <a:gd name="connsiteY4" fmla="*/ 750 h 10000"/>
                <a:gd name="connsiteX0" fmla="*/ 234 w 10000"/>
                <a:gd name="connsiteY0" fmla="*/ 717 h 10000"/>
                <a:gd name="connsiteX1" fmla="*/ 9993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234 w 10000"/>
                <a:gd name="connsiteY4" fmla="*/ 717 h 10000"/>
                <a:gd name="connsiteX0" fmla="*/ 138 w 10000"/>
                <a:gd name="connsiteY0" fmla="*/ 828 h 10000"/>
                <a:gd name="connsiteX1" fmla="*/ 9993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38 w 10000"/>
                <a:gd name="connsiteY4" fmla="*/ 828 h 10000"/>
                <a:gd name="connsiteX0" fmla="*/ 12 w 10012"/>
                <a:gd name="connsiteY0" fmla="*/ 837 h 10000"/>
                <a:gd name="connsiteX1" fmla="*/ 10005 w 10012"/>
                <a:gd name="connsiteY1" fmla="*/ 0 h 10000"/>
                <a:gd name="connsiteX2" fmla="*/ 10012 w 10012"/>
                <a:gd name="connsiteY2" fmla="*/ 10000 h 10000"/>
                <a:gd name="connsiteX3" fmla="*/ 12 w 10012"/>
                <a:gd name="connsiteY3" fmla="*/ 10000 h 10000"/>
                <a:gd name="connsiteX4" fmla="*/ 12 w 10012"/>
                <a:gd name="connsiteY4" fmla="*/ 837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12" h="10000">
                  <a:moveTo>
                    <a:pt x="12" y="837"/>
                  </a:moveTo>
                  <a:lnTo>
                    <a:pt x="10005" y="0"/>
                  </a:lnTo>
                  <a:cubicBezTo>
                    <a:pt x="10007" y="3333"/>
                    <a:pt x="10010" y="6667"/>
                    <a:pt x="10012" y="10000"/>
                  </a:cubicBezTo>
                  <a:lnTo>
                    <a:pt x="12" y="10000"/>
                  </a:lnTo>
                  <a:cubicBezTo>
                    <a:pt x="56" y="6917"/>
                    <a:pt x="-32" y="3920"/>
                    <a:pt x="12" y="837"/>
                  </a:cubicBezTo>
                  <a:close/>
                </a:path>
              </a:pathLst>
            </a:custGeom>
            <a:solidFill>
              <a:srgbClr val="87A6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04049F5-72FE-583E-0A18-EE8D86BF3D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659" b="33045"/>
            <a:stretch/>
          </p:blipFill>
          <p:spPr bwMode="auto">
            <a:xfrm>
              <a:off x="810198" y="147556"/>
              <a:ext cx="1945005" cy="62865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4" name="Text Box 2">
              <a:extLst>
                <a:ext uri="{FF2B5EF4-FFF2-40B4-BE49-F238E27FC236}">
                  <a16:creationId xmlns:a16="http://schemas.microsoft.com/office/drawing/2014/main" id="{FB5F09DA-2AE9-4F9F-C11F-943CEB9731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84575" y="147555"/>
              <a:ext cx="7633685" cy="628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all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cumin Pro" panose="020B0504020202020204" pitchFamily="34" charset="77"/>
                  <a:ea typeface="Calibri" panose="020F0502020204030204" pitchFamily="34" charset="0"/>
                  <a:cs typeface="Times New Roman" panose="02020603050405020304" pitchFamily="18" charset="0"/>
                </a:rPr>
                <a:t>LOST IN COMMUNICATION</a:t>
              </a:r>
              <a:endParaRPr kumimoji="0" lang="en-US" sz="32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cumin Pro" panose="020B0504020202020204" pitchFamily="34" charset="77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5852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4954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Flowchart: Manual Input 1"/>
          <p:cNvSpPr/>
          <p:nvPr/>
        </p:nvSpPr>
        <p:spPr>
          <a:xfrm rot="5400000">
            <a:off x="4108300" y="-2130415"/>
            <a:ext cx="2189666" cy="1040627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51 w 10000"/>
              <a:gd name="connsiteY0" fmla="*/ 115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51 w 10000"/>
              <a:gd name="connsiteY4" fmla="*/ 115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51" y="115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51" y="1150"/>
                </a:lnTo>
                <a:close/>
              </a:path>
            </a:pathLst>
          </a:custGeom>
          <a:solidFill>
            <a:srgbClr val="87A6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59" b="33045"/>
          <a:stretch/>
        </p:blipFill>
        <p:spPr bwMode="auto">
          <a:xfrm>
            <a:off x="686479" y="627472"/>
            <a:ext cx="2966110" cy="95851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684892" y="2612571"/>
            <a:ext cx="8308080" cy="1386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cumin Pro" panose="020B0504020202020204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Discuss and share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cumin Pro" panose="020B0504020202020204" pitchFamily="34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A picture containing bottle&#10;&#10;Description automatically generated">
            <a:extLst>
              <a:ext uri="{FF2B5EF4-FFF2-40B4-BE49-F238E27FC236}">
                <a16:creationId xmlns:a16="http://schemas.microsoft.com/office/drawing/2014/main" id="{9DFA5E11-A4F9-5C47-8DCC-395B96BC50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3460" y="5176554"/>
            <a:ext cx="20320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7812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4C9B882-8AC1-DCA1-FA34-B1E77BA57B88}"/>
              </a:ext>
            </a:extLst>
          </p:cNvPr>
          <p:cNvSpPr txBox="1"/>
          <p:nvPr/>
        </p:nvSpPr>
        <p:spPr>
          <a:xfrm>
            <a:off x="682359" y="1908960"/>
            <a:ext cx="10362831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cumin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stuck out to you from the video?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cumin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did it feel to watch different ways of participating in a team meeting?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cumin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Which character did you resonate/relate with most?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cumin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do you typically share your ideas? Are you first to share, last to share, etc.?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cumin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factors influence your willingness to share (history of the group, power dynamics, group size, your culture, your family norms, etc.)?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cumin Pro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cumin Pro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9780F927-3219-3B99-2B6C-DC01D7C5CC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190" y="5257800"/>
            <a:ext cx="2032000" cy="1600200"/>
          </a:xfrm>
          <a:prstGeom prst="rect">
            <a:avLst/>
          </a:prstGeom>
        </p:spPr>
      </p:pic>
      <p:sp>
        <p:nvSpPr>
          <p:cNvPr id="2" name="Text Box 2">
            <a:extLst>
              <a:ext uri="{FF2B5EF4-FFF2-40B4-BE49-F238E27FC236}">
                <a16:creationId xmlns:a16="http://schemas.microsoft.com/office/drawing/2014/main" id="{925385D8-9664-E687-B773-CD26D14C22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9302" y="187279"/>
            <a:ext cx="7633252" cy="588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cumin Pro" panose="020B0504020202020204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LOST IN COMMUNICATION</a:t>
            </a:r>
            <a:endParaRPr kumimoji="0" lang="en-US" sz="3200" b="0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cumin Pro" panose="020B0504020202020204" pitchFamily="34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C3BF23-A7AE-CEDB-A456-BFB74E20F48A}"/>
              </a:ext>
            </a:extLst>
          </p:cNvPr>
          <p:cNvSpPr txBox="1"/>
          <p:nvPr/>
        </p:nvSpPr>
        <p:spPr>
          <a:xfrm>
            <a:off x="879988" y="1098788"/>
            <a:ext cx="609306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cumin Pro" panose="020B0504020202020204"/>
                <a:ea typeface="+mn-ea"/>
                <a:cs typeface="+mn-cs"/>
              </a:rPr>
              <a:t>Small group discussion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cumin Pro" panose="020B0504020202020204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D83449C-931C-EC08-B248-662510B7F56C}"/>
              </a:ext>
            </a:extLst>
          </p:cNvPr>
          <p:cNvGrpSpPr/>
          <p:nvPr/>
        </p:nvGrpSpPr>
        <p:grpSpPr>
          <a:xfrm>
            <a:off x="4969" y="0"/>
            <a:ext cx="12187031" cy="925830"/>
            <a:chOff x="-1" y="0"/>
            <a:chExt cx="12187723" cy="926245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FF99FB8-E109-2ABC-01E1-B098FB672B08}"/>
                </a:ext>
              </a:extLst>
            </p:cNvPr>
            <p:cNvSpPr/>
            <p:nvPr/>
          </p:nvSpPr>
          <p:spPr>
            <a:xfrm>
              <a:off x="-1" y="11845"/>
              <a:ext cx="12187723" cy="914400"/>
            </a:xfrm>
            <a:prstGeom prst="rect">
              <a:avLst/>
            </a:prstGeom>
            <a:solidFill>
              <a:srgbClr val="4954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lowchart: Manual Input 7">
              <a:extLst>
                <a:ext uri="{FF2B5EF4-FFF2-40B4-BE49-F238E27FC236}">
                  <a16:creationId xmlns:a16="http://schemas.microsoft.com/office/drawing/2014/main" id="{795B7704-5F95-C4C2-9F36-00A4D0BEBA91}"/>
                </a:ext>
              </a:extLst>
            </p:cNvPr>
            <p:cNvSpPr/>
            <p:nvPr/>
          </p:nvSpPr>
          <p:spPr>
            <a:xfrm rot="16200000">
              <a:off x="7279485" y="-3984476"/>
              <a:ext cx="923762" cy="8892713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00"/>
                <a:gd name="connsiteY0" fmla="*/ 1540 h 9540"/>
                <a:gd name="connsiteX1" fmla="*/ 9993 w 10000"/>
                <a:gd name="connsiteY1" fmla="*/ 0 h 9540"/>
                <a:gd name="connsiteX2" fmla="*/ 10000 w 10000"/>
                <a:gd name="connsiteY2" fmla="*/ 9540 h 9540"/>
                <a:gd name="connsiteX3" fmla="*/ 0 w 10000"/>
                <a:gd name="connsiteY3" fmla="*/ 9540 h 9540"/>
                <a:gd name="connsiteX4" fmla="*/ 0 w 10000"/>
                <a:gd name="connsiteY4" fmla="*/ 1540 h 9540"/>
                <a:gd name="connsiteX0" fmla="*/ 131 w 10000"/>
                <a:gd name="connsiteY0" fmla="*/ 750 h 10000"/>
                <a:gd name="connsiteX1" fmla="*/ 9993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31 w 10000"/>
                <a:gd name="connsiteY4" fmla="*/ 750 h 10000"/>
                <a:gd name="connsiteX0" fmla="*/ 234 w 10000"/>
                <a:gd name="connsiteY0" fmla="*/ 717 h 10000"/>
                <a:gd name="connsiteX1" fmla="*/ 9993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234 w 10000"/>
                <a:gd name="connsiteY4" fmla="*/ 717 h 10000"/>
                <a:gd name="connsiteX0" fmla="*/ 138 w 10000"/>
                <a:gd name="connsiteY0" fmla="*/ 828 h 10000"/>
                <a:gd name="connsiteX1" fmla="*/ 9993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38 w 10000"/>
                <a:gd name="connsiteY4" fmla="*/ 828 h 10000"/>
                <a:gd name="connsiteX0" fmla="*/ 12 w 10012"/>
                <a:gd name="connsiteY0" fmla="*/ 837 h 10000"/>
                <a:gd name="connsiteX1" fmla="*/ 10005 w 10012"/>
                <a:gd name="connsiteY1" fmla="*/ 0 h 10000"/>
                <a:gd name="connsiteX2" fmla="*/ 10012 w 10012"/>
                <a:gd name="connsiteY2" fmla="*/ 10000 h 10000"/>
                <a:gd name="connsiteX3" fmla="*/ 12 w 10012"/>
                <a:gd name="connsiteY3" fmla="*/ 10000 h 10000"/>
                <a:gd name="connsiteX4" fmla="*/ 12 w 10012"/>
                <a:gd name="connsiteY4" fmla="*/ 837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12" h="10000">
                  <a:moveTo>
                    <a:pt x="12" y="837"/>
                  </a:moveTo>
                  <a:lnTo>
                    <a:pt x="10005" y="0"/>
                  </a:lnTo>
                  <a:cubicBezTo>
                    <a:pt x="10007" y="3333"/>
                    <a:pt x="10010" y="6667"/>
                    <a:pt x="10012" y="10000"/>
                  </a:cubicBezTo>
                  <a:lnTo>
                    <a:pt x="12" y="10000"/>
                  </a:lnTo>
                  <a:cubicBezTo>
                    <a:pt x="56" y="6917"/>
                    <a:pt x="-32" y="3920"/>
                    <a:pt x="12" y="837"/>
                  </a:cubicBezTo>
                  <a:close/>
                </a:path>
              </a:pathLst>
            </a:custGeom>
            <a:solidFill>
              <a:srgbClr val="87A6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CC4A333-2E2F-43B1-E3F9-B26546CBCD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659" b="33045"/>
            <a:stretch/>
          </p:blipFill>
          <p:spPr bwMode="auto">
            <a:xfrm>
              <a:off x="810198" y="147556"/>
              <a:ext cx="1945005" cy="62865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4" name="Text Box 2">
              <a:extLst>
                <a:ext uri="{FF2B5EF4-FFF2-40B4-BE49-F238E27FC236}">
                  <a16:creationId xmlns:a16="http://schemas.microsoft.com/office/drawing/2014/main" id="{31AC663C-F296-5584-220A-06C3F5F76E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84575" y="147555"/>
              <a:ext cx="7633685" cy="628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all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cumin Pro" panose="020B0504020202020204" pitchFamily="34" charset="77"/>
                  <a:ea typeface="Calibri" panose="020F0502020204030204" pitchFamily="34" charset="0"/>
                  <a:cs typeface="Times New Roman" panose="02020603050405020304" pitchFamily="18" charset="0"/>
                </a:rPr>
                <a:t>LOST IN COMMUNICATION</a:t>
              </a:r>
              <a:endParaRPr kumimoji="0" lang="en-US" sz="32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cumin Pro" panose="020B0504020202020204" pitchFamily="34" charset="77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458951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9780F927-3219-3B99-2B6C-DC01D7C5CC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190" y="5257800"/>
            <a:ext cx="2032000" cy="1600200"/>
          </a:xfrm>
          <a:prstGeom prst="rect">
            <a:avLst/>
          </a:prstGeom>
        </p:spPr>
      </p:pic>
      <p:sp>
        <p:nvSpPr>
          <p:cNvPr id="2" name="Text Box 2">
            <a:extLst>
              <a:ext uri="{FF2B5EF4-FFF2-40B4-BE49-F238E27FC236}">
                <a16:creationId xmlns:a16="http://schemas.microsoft.com/office/drawing/2014/main" id="{925385D8-9664-E687-B773-CD26D14C22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9302" y="187279"/>
            <a:ext cx="7633252" cy="588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cumin Pro" panose="020B0504020202020204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LOST IN COMMUNICATION</a:t>
            </a:r>
            <a:endParaRPr kumimoji="0" lang="en-US" sz="3200" b="0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cumin Pro" panose="020B0504020202020204" pitchFamily="34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976A30-006A-87BE-762D-0A59D826C66C}"/>
              </a:ext>
            </a:extLst>
          </p:cNvPr>
          <p:cNvSpPr txBox="1"/>
          <p:nvPr/>
        </p:nvSpPr>
        <p:spPr>
          <a:xfrm>
            <a:off x="639274" y="1908960"/>
            <a:ext cx="9647725" cy="25135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cumin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insight did hearing the inner thoughts of each character provide?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cumin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team meeting habits/behaviors in others do you find challenging?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cumin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team meeting habits/behaviors in yourself do you think others find challenging?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ABEFC06-4FBB-2BF6-5458-32541174A94F}"/>
              </a:ext>
            </a:extLst>
          </p:cNvPr>
          <p:cNvSpPr txBox="1"/>
          <p:nvPr/>
        </p:nvSpPr>
        <p:spPr>
          <a:xfrm>
            <a:off x="879988" y="1098788"/>
            <a:ext cx="609306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cumin Pro" panose="020B0504020202020204"/>
                <a:ea typeface="+mn-ea"/>
                <a:cs typeface="+mn-cs"/>
              </a:rPr>
              <a:t>Small group discussion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cumin Pro" panose="020B0504020202020204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2230B8C-EAAD-0811-2BA7-6B5D84A8EFB6}"/>
              </a:ext>
            </a:extLst>
          </p:cNvPr>
          <p:cNvGrpSpPr/>
          <p:nvPr/>
        </p:nvGrpSpPr>
        <p:grpSpPr>
          <a:xfrm>
            <a:off x="4969" y="0"/>
            <a:ext cx="12187031" cy="925830"/>
            <a:chOff x="-1" y="0"/>
            <a:chExt cx="12187723" cy="92624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BBA2D32-D397-BA3B-3F8E-A1364399A119}"/>
                </a:ext>
              </a:extLst>
            </p:cNvPr>
            <p:cNvSpPr/>
            <p:nvPr/>
          </p:nvSpPr>
          <p:spPr>
            <a:xfrm>
              <a:off x="-1" y="11845"/>
              <a:ext cx="12187723" cy="914400"/>
            </a:xfrm>
            <a:prstGeom prst="rect">
              <a:avLst/>
            </a:prstGeom>
            <a:solidFill>
              <a:srgbClr val="4954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lowchart: Manual Input 7">
              <a:extLst>
                <a:ext uri="{FF2B5EF4-FFF2-40B4-BE49-F238E27FC236}">
                  <a16:creationId xmlns:a16="http://schemas.microsoft.com/office/drawing/2014/main" id="{3AAD7E38-E19B-880D-9456-1FE79C0D3E90}"/>
                </a:ext>
              </a:extLst>
            </p:cNvPr>
            <p:cNvSpPr/>
            <p:nvPr/>
          </p:nvSpPr>
          <p:spPr>
            <a:xfrm rot="16200000">
              <a:off x="7279485" y="-3984476"/>
              <a:ext cx="923762" cy="8892713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00"/>
                <a:gd name="connsiteY0" fmla="*/ 1540 h 9540"/>
                <a:gd name="connsiteX1" fmla="*/ 9993 w 10000"/>
                <a:gd name="connsiteY1" fmla="*/ 0 h 9540"/>
                <a:gd name="connsiteX2" fmla="*/ 10000 w 10000"/>
                <a:gd name="connsiteY2" fmla="*/ 9540 h 9540"/>
                <a:gd name="connsiteX3" fmla="*/ 0 w 10000"/>
                <a:gd name="connsiteY3" fmla="*/ 9540 h 9540"/>
                <a:gd name="connsiteX4" fmla="*/ 0 w 10000"/>
                <a:gd name="connsiteY4" fmla="*/ 1540 h 9540"/>
                <a:gd name="connsiteX0" fmla="*/ 131 w 10000"/>
                <a:gd name="connsiteY0" fmla="*/ 750 h 10000"/>
                <a:gd name="connsiteX1" fmla="*/ 9993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31 w 10000"/>
                <a:gd name="connsiteY4" fmla="*/ 750 h 10000"/>
                <a:gd name="connsiteX0" fmla="*/ 234 w 10000"/>
                <a:gd name="connsiteY0" fmla="*/ 717 h 10000"/>
                <a:gd name="connsiteX1" fmla="*/ 9993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234 w 10000"/>
                <a:gd name="connsiteY4" fmla="*/ 717 h 10000"/>
                <a:gd name="connsiteX0" fmla="*/ 138 w 10000"/>
                <a:gd name="connsiteY0" fmla="*/ 828 h 10000"/>
                <a:gd name="connsiteX1" fmla="*/ 9993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38 w 10000"/>
                <a:gd name="connsiteY4" fmla="*/ 828 h 10000"/>
                <a:gd name="connsiteX0" fmla="*/ 12 w 10012"/>
                <a:gd name="connsiteY0" fmla="*/ 837 h 10000"/>
                <a:gd name="connsiteX1" fmla="*/ 10005 w 10012"/>
                <a:gd name="connsiteY1" fmla="*/ 0 h 10000"/>
                <a:gd name="connsiteX2" fmla="*/ 10012 w 10012"/>
                <a:gd name="connsiteY2" fmla="*/ 10000 h 10000"/>
                <a:gd name="connsiteX3" fmla="*/ 12 w 10012"/>
                <a:gd name="connsiteY3" fmla="*/ 10000 h 10000"/>
                <a:gd name="connsiteX4" fmla="*/ 12 w 10012"/>
                <a:gd name="connsiteY4" fmla="*/ 837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12" h="10000">
                  <a:moveTo>
                    <a:pt x="12" y="837"/>
                  </a:moveTo>
                  <a:lnTo>
                    <a:pt x="10005" y="0"/>
                  </a:lnTo>
                  <a:cubicBezTo>
                    <a:pt x="10007" y="3333"/>
                    <a:pt x="10010" y="6667"/>
                    <a:pt x="10012" y="10000"/>
                  </a:cubicBezTo>
                  <a:lnTo>
                    <a:pt x="12" y="10000"/>
                  </a:lnTo>
                  <a:cubicBezTo>
                    <a:pt x="56" y="6917"/>
                    <a:pt x="-32" y="3920"/>
                    <a:pt x="12" y="837"/>
                  </a:cubicBezTo>
                  <a:close/>
                </a:path>
              </a:pathLst>
            </a:custGeom>
            <a:solidFill>
              <a:srgbClr val="87A6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71FB484-9AA3-157D-E253-DF6B24FCFB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659" b="33045"/>
            <a:stretch/>
          </p:blipFill>
          <p:spPr bwMode="auto">
            <a:xfrm>
              <a:off x="810198" y="147556"/>
              <a:ext cx="1945005" cy="62865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4" name="Text Box 2">
              <a:extLst>
                <a:ext uri="{FF2B5EF4-FFF2-40B4-BE49-F238E27FC236}">
                  <a16:creationId xmlns:a16="http://schemas.microsoft.com/office/drawing/2014/main" id="{80D4BB62-D76E-E20C-EA54-E8FB452D20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84575" y="147555"/>
              <a:ext cx="7633685" cy="628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all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cumin Pro" panose="020B0504020202020204" pitchFamily="34" charset="77"/>
                  <a:ea typeface="Calibri" panose="020F0502020204030204" pitchFamily="34" charset="0"/>
                  <a:cs typeface="Times New Roman" panose="02020603050405020304" pitchFamily="18" charset="0"/>
                </a:rPr>
                <a:t>LOST IN COMMUNICATION</a:t>
              </a:r>
              <a:endParaRPr kumimoji="0" lang="en-US" sz="32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cumin Pro" panose="020B0504020202020204" pitchFamily="34" charset="77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76503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9780F927-3219-3B99-2B6C-DC01D7C5CC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190" y="5257800"/>
            <a:ext cx="2032000" cy="1600200"/>
          </a:xfrm>
          <a:prstGeom prst="rect">
            <a:avLst/>
          </a:prstGeom>
        </p:spPr>
      </p:pic>
      <p:sp>
        <p:nvSpPr>
          <p:cNvPr id="2" name="Text Box 2">
            <a:extLst>
              <a:ext uri="{FF2B5EF4-FFF2-40B4-BE49-F238E27FC236}">
                <a16:creationId xmlns:a16="http://schemas.microsoft.com/office/drawing/2014/main" id="{925385D8-9664-E687-B773-CD26D14C22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9302" y="187279"/>
            <a:ext cx="7633252" cy="588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cumin Pro" panose="020B0504020202020204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LOST IN COMMUNICATION</a:t>
            </a:r>
            <a:endParaRPr kumimoji="0" lang="en-US" sz="3200" b="0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cumin Pro" panose="020B0504020202020204" pitchFamily="34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976A30-006A-87BE-762D-0A59D826C66C}"/>
              </a:ext>
            </a:extLst>
          </p:cNvPr>
          <p:cNvSpPr txBox="1"/>
          <p:nvPr/>
        </p:nvSpPr>
        <p:spPr>
          <a:xfrm>
            <a:off x="639274" y="1908960"/>
            <a:ext cx="9647725" cy="2410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cumin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Imagine the internal dialogue of someone with a challenging habit/behavior in a team meeting</a:t>
            </a:r>
            <a:r>
              <a:rPr lang="en-US" sz="2400" dirty="0">
                <a:solidFill>
                  <a:prstClr val="black"/>
                </a:solidFill>
                <a:latin typeface="Acumin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W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cumin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hat do you think they might be thinking/feeling?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cumin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does your internal dialogue typically sound like in a challenging team meeting? What are you thinking and feeling in these moments?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ABEFC06-4FBB-2BF6-5458-32541174A94F}"/>
              </a:ext>
            </a:extLst>
          </p:cNvPr>
          <p:cNvSpPr txBox="1"/>
          <p:nvPr/>
        </p:nvSpPr>
        <p:spPr>
          <a:xfrm>
            <a:off x="879988" y="1098788"/>
            <a:ext cx="609306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cumin Pro" panose="020B0504020202020204"/>
                <a:ea typeface="+mn-ea"/>
                <a:cs typeface="+mn-cs"/>
              </a:rPr>
              <a:t>Small group discussion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cumin Pro" panose="020B0504020202020204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287CBFC-30A9-FF4C-683E-7397FF6350BC}"/>
              </a:ext>
            </a:extLst>
          </p:cNvPr>
          <p:cNvGrpSpPr/>
          <p:nvPr/>
        </p:nvGrpSpPr>
        <p:grpSpPr>
          <a:xfrm>
            <a:off x="4969" y="0"/>
            <a:ext cx="12187031" cy="925830"/>
            <a:chOff x="-1" y="0"/>
            <a:chExt cx="12187723" cy="92624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837B7C6-8B06-9D01-5ED1-A53D03771945}"/>
                </a:ext>
              </a:extLst>
            </p:cNvPr>
            <p:cNvSpPr/>
            <p:nvPr/>
          </p:nvSpPr>
          <p:spPr>
            <a:xfrm>
              <a:off x="-1" y="11845"/>
              <a:ext cx="12187723" cy="914400"/>
            </a:xfrm>
            <a:prstGeom prst="rect">
              <a:avLst/>
            </a:prstGeom>
            <a:solidFill>
              <a:srgbClr val="4954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lowchart: Manual Input 7">
              <a:extLst>
                <a:ext uri="{FF2B5EF4-FFF2-40B4-BE49-F238E27FC236}">
                  <a16:creationId xmlns:a16="http://schemas.microsoft.com/office/drawing/2014/main" id="{FAAE0FFE-2A10-558C-4BC5-F7B4B0B13F3B}"/>
                </a:ext>
              </a:extLst>
            </p:cNvPr>
            <p:cNvSpPr/>
            <p:nvPr/>
          </p:nvSpPr>
          <p:spPr>
            <a:xfrm rot="16200000">
              <a:off x="7279485" y="-3984476"/>
              <a:ext cx="923762" cy="8892713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00"/>
                <a:gd name="connsiteY0" fmla="*/ 1540 h 9540"/>
                <a:gd name="connsiteX1" fmla="*/ 9993 w 10000"/>
                <a:gd name="connsiteY1" fmla="*/ 0 h 9540"/>
                <a:gd name="connsiteX2" fmla="*/ 10000 w 10000"/>
                <a:gd name="connsiteY2" fmla="*/ 9540 h 9540"/>
                <a:gd name="connsiteX3" fmla="*/ 0 w 10000"/>
                <a:gd name="connsiteY3" fmla="*/ 9540 h 9540"/>
                <a:gd name="connsiteX4" fmla="*/ 0 w 10000"/>
                <a:gd name="connsiteY4" fmla="*/ 1540 h 9540"/>
                <a:gd name="connsiteX0" fmla="*/ 131 w 10000"/>
                <a:gd name="connsiteY0" fmla="*/ 750 h 10000"/>
                <a:gd name="connsiteX1" fmla="*/ 9993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31 w 10000"/>
                <a:gd name="connsiteY4" fmla="*/ 750 h 10000"/>
                <a:gd name="connsiteX0" fmla="*/ 234 w 10000"/>
                <a:gd name="connsiteY0" fmla="*/ 717 h 10000"/>
                <a:gd name="connsiteX1" fmla="*/ 9993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234 w 10000"/>
                <a:gd name="connsiteY4" fmla="*/ 717 h 10000"/>
                <a:gd name="connsiteX0" fmla="*/ 138 w 10000"/>
                <a:gd name="connsiteY0" fmla="*/ 828 h 10000"/>
                <a:gd name="connsiteX1" fmla="*/ 9993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38 w 10000"/>
                <a:gd name="connsiteY4" fmla="*/ 828 h 10000"/>
                <a:gd name="connsiteX0" fmla="*/ 12 w 10012"/>
                <a:gd name="connsiteY0" fmla="*/ 837 h 10000"/>
                <a:gd name="connsiteX1" fmla="*/ 10005 w 10012"/>
                <a:gd name="connsiteY1" fmla="*/ 0 h 10000"/>
                <a:gd name="connsiteX2" fmla="*/ 10012 w 10012"/>
                <a:gd name="connsiteY2" fmla="*/ 10000 h 10000"/>
                <a:gd name="connsiteX3" fmla="*/ 12 w 10012"/>
                <a:gd name="connsiteY3" fmla="*/ 10000 h 10000"/>
                <a:gd name="connsiteX4" fmla="*/ 12 w 10012"/>
                <a:gd name="connsiteY4" fmla="*/ 837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12" h="10000">
                  <a:moveTo>
                    <a:pt x="12" y="837"/>
                  </a:moveTo>
                  <a:lnTo>
                    <a:pt x="10005" y="0"/>
                  </a:lnTo>
                  <a:cubicBezTo>
                    <a:pt x="10007" y="3333"/>
                    <a:pt x="10010" y="6667"/>
                    <a:pt x="10012" y="10000"/>
                  </a:cubicBezTo>
                  <a:lnTo>
                    <a:pt x="12" y="10000"/>
                  </a:lnTo>
                  <a:cubicBezTo>
                    <a:pt x="56" y="6917"/>
                    <a:pt x="-32" y="3920"/>
                    <a:pt x="12" y="837"/>
                  </a:cubicBezTo>
                  <a:close/>
                </a:path>
              </a:pathLst>
            </a:custGeom>
            <a:solidFill>
              <a:srgbClr val="87A6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DBB0193-5B63-625E-66A0-4F23623AEA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659" b="33045"/>
            <a:stretch/>
          </p:blipFill>
          <p:spPr bwMode="auto">
            <a:xfrm>
              <a:off x="810198" y="147556"/>
              <a:ext cx="1945005" cy="62865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4" name="Text Box 2">
              <a:extLst>
                <a:ext uri="{FF2B5EF4-FFF2-40B4-BE49-F238E27FC236}">
                  <a16:creationId xmlns:a16="http://schemas.microsoft.com/office/drawing/2014/main" id="{29106511-6E6F-3B61-3EEE-A20432C713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84575" y="147555"/>
              <a:ext cx="7633685" cy="628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all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cumin Pro" panose="020B0504020202020204" pitchFamily="34" charset="77"/>
                  <a:ea typeface="Calibri" panose="020F0502020204030204" pitchFamily="34" charset="0"/>
                  <a:cs typeface="Times New Roman" panose="02020603050405020304" pitchFamily="18" charset="0"/>
                </a:rPr>
                <a:t>LOST IN COMMUNICATION</a:t>
              </a:r>
              <a:endParaRPr kumimoji="0" lang="en-US" sz="32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cumin Pro" panose="020B0504020202020204" pitchFamily="34" charset="77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30435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4954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Flowchart: Manual Input 1"/>
          <p:cNvSpPr/>
          <p:nvPr/>
        </p:nvSpPr>
        <p:spPr>
          <a:xfrm rot="5400000">
            <a:off x="4108300" y="-2130415"/>
            <a:ext cx="2189666" cy="1040627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51 w 10000"/>
              <a:gd name="connsiteY0" fmla="*/ 115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51 w 10000"/>
              <a:gd name="connsiteY4" fmla="*/ 115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51" y="115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51" y="1150"/>
                </a:lnTo>
                <a:close/>
              </a:path>
            </a:pathLst>
          </a:custGeom>
          <a:solidFill>
            <a:srgbClr val="87A6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59" b="33045"/>
          <a:stretch/>
        </p:blipFill>
        <p:spPr bwMode="auto">
          <a:xfrm>
            <a:off x="686479" y="627472"/>
            <a:ext cx="2966110" cy="95851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684892" y="2612571"/>
            <a:ext cx="8308080" cy="1386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cumin Pro" panose="020B0504020202020204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debrief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cumin Pro" panose="020B0504020202020204" pitchFamily="34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A picture containing bottle&#10;&#10;Description automatically generated">
            <a:extLst>
              <a:ext uri="{FF2B5EF4-FFF2-40B4-BE49-F238E27FC236}">
                <a16:creationId xmlns:a16="http://schemas.microsoft.com/office/drawing/2014/main" id="{9DFA5E11-A4F9-5C47-8DCC-395B96BC50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3460" y="5176554"/>
            <a:ext cx="20320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357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HubICL">
      <a:dk1>
        <a:srgbClr val="495357"/>
      </a:dk1>
      <a:lt1>
        <a:sysClr val="window" lastClr="FFFFFF"/>
      </a:lt1>
      <a:dk2>
        <a:srgbClr val="6A7275"/>
      </a:dk2>
      <a:lt2>
        <a:srgbClr val="E1EDFF"/>
      </a:lt2>
      <a:accent1>
        <a:srgbClr val="80AAF5"/>
      </a:accent1>
      <a:accent2>
        <a:srgbClr val="A6C2F4"/>
      </a:accent2>
      <a:accent3>
        <a:srgbClr val="9AAFCF"/>
      </a:accent3>
      <a:accent4>
        <a:srgbClr val="85A0C7"/>
      </a:accent4>
      <a:accent5>
        <a:srgbClr val="739DDE"/>
      </a:accent5>
      <a:accent6>
        <a:srgbClr val="F580E5"/>
      </a:accent6>
      <a:hlink>
        <a:srgbClr val="80F591"/>
      </a:hlink>
      <a:folHlink>
        <a:srgbClr val="F5CB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1854</Words>
  <Application>Microsoft Office PowerPoint</Application>
  <PresentationFormat>Widescreen</PresentationFormat>
  <Paragraphs>231</Paragraphs>
  <Slides>34</Slides>
  <Notes>29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Acumen Pro</vt:lpstr>
      <vt:lpstr>Acumin Pro</vt:lpstr>
      <vt:lpstr>Arial</vt:lpstr>
      <vt:lpstr>Calibri</vt:lpstr>
      <vt:lpstr>Calibri Light</vt:lpstr>
      <vt:lpstr>Office Theme</vt:lpstr>
      <vt:lpstr>PowerPoint Presentation</vt:lpstr>
      <vt:lpstr>Today, we will learn to: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“Turn-Taking”</vt:lpstr>
      <vt:lpstr>“Pausing”</vt:lpstr>
      <vt:lpstr>“Overlapping”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Purdue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Davis, Alexandra E</dc:creator>
  <cp:lastModifiedBy>Patton, Kelsey Elizabeth</cp:lastModifiedBy>
  <cp:revision>30</cp:revision>
  <dcterms:created xsi:type="dcterms:W3CDTF">2018-08-27T14:09:00Z</dcterms:created>
  <dcterms:modified xsi:type="dcterms:W3CDTF">2023-04-18T02:02:32Z</dcterms:modified>
</cp:coreProperties>
</file>